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04" r:id="rId2"/>
    <p:sldId id="310" r:id="rId3"/>
    <p:sldId id="328" r:id="rId4"/>
    <p:sldId id="336" r:id="rId5"/>
    <p:sldId id="337" r:id="rId6"/>
    <p:sldId id="338" r:id="rId7"/>
    <p:sldId id="339" r:id="rId8"/>
    <p:sldId id="340" r:id="rId9"/>
    <p:sldId id="341" r:id="rId10"/>
    <p:sldId id="342" r:id="rId11"/>
    <p:sldId id="343" r:id="rId12"/>
    <p:sldId id="344" r:id="rId13"/>
    <p:sldId id="345" r:id="rId14"/>
    <p:sldId id="346" r:id="rId15"/>
    <p:sldId id="347"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810"/>
    <a:srgbClr val="CC0000"/>
    <a:srgbClr val="4D4D4D"/>
    <a:srgbClr val="292929"/>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18" autoAdjust="0"/>
  </p:normalViewPr>
  <p:slideViewPr>
    <p:cSldViewPr>
      <p:cViewPr>
        <p:scale>
          <a:sx n="83" d="100"/>
          <a:sy n="83" d="100"/>
        </p:scale>
        <p:origin x="-1426"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cs typeface="Arial" charset="0"/>
              </a:defRPr>
            </a:lvl1pPr>
          </a:lstStyle>
          <a:p>
            <a:pPr>
              <a:defRPr/>
            </a:pPr>
            <a:fld id="{642EEB5E-54F9-4197-A56B-25F9B22DEFE9}" type="datetimeFigureOut">
              <a:rPr lang="en-US"/>
              <a:pPr>
                <a:defRPr/>
              </a:pPr>
              <a:t>5/5/2015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cs typeface="Arial" charset="0"/>
              </a:defRPr>
            </a:lvl1pPr>
          </a:lstStyle>
          <a:p>
            <a:pPr>
              <a:defRPr/>
            </a:pPr>
            <a:fld id="{B8124886-B14E-4AD3-968D-C05395B63A7A}" type="slidenum">
              <a:rPr lang="en-US"/>
              <a:pPr>
                <a:defRPr/>
              </a:pPr>
              <a:t>‹#›</a:t>
            </a:fld>
            <a:endParaRPr lang="en-US"/>
          </a:p>
        </p:txBody>
      </p:sp>
    </p:spTree>
    <p:extLst>
      <p:ext uri="{BB962C8B-B14F-4D97-AF65-F5344CB8AC3E}">
        <p14:creationId xmlns:p14="http://schemas.microsoft.com/office/powerpoint/2010/main" val="352519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smtClean="0">
                <a:cs typeface="Arial" charset="0"/>
              </a:defRPr>
            </a:lvl1pPr>
          </a:lstStyle>
          <a:p>
            <a:pPr>
              <a:defRPr/>
            </a:pPr>
            <a:fld id="{560BC159-F44C-4A36-B0B0-B26ADF3199E1}" type="datetimeFigureOut">
              <a:rPr lang="en-US"/>
              <a:pPr>
                <a:defRPr/>
              </a:pPr>
              <a:t>5/5/2015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smtClean="0">
                <a:cs typeface="Arial" charset="0"/>
              </a:defRPr>
            </a:lvl1pPr>
          </a:lstStyle>
          <a:p>
            <a:pPr>
              <a:defRPr/>
            </a:pPr>
            <a:fld id="{7E136AEA-AF46-4EA9-9D80-2BD87ED38545}" type="slidenum">
              <a:rPr lang="en-US"/>
              <a:pPr>
                <a:defRPr/>
              </a:pPr>
              <a:t>‹#›</a:t>
            </a:fld>
            <a:endParaRPr lang="en-US"/>
          </a:p>
        </p:txBody>
      </p:sp>
    </p:spTree>
    <p:extLst>
      <p:ext uri="{BB962C8B-B14F-4D97-AF65-F5344CB8AC3E}">
        <p14:creationId xmlns:p14="http://schemas.microsoft.com/office/powerpoint/2010/main" val="2619373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Reduce printing waste</a:t>
            </a:r>
          </a:p>
          <a:p>
            <a:pPr>
              <a:spcBef>
                <a:spcPct val="0"/>
              </a:spcBef>
            </a:pPr>
            <a:r>
              <a:rPr lang="en-US" altLang="en-US" dirty="0" smtClean="0"/>
              <a:t>As people print on shared printers, they often have to get up and walk to the printer to pick up their documents. But often, they get interrupted or want to pick up the document later when they have finished something they are currently busy with. What happens, though, is that they often forget it, and when they remember and rush to the printer, the document has been recycled and they have to print again.</a:t>
            </a:r>
          </a:p>
          <a:p>
            <a:pPr>
              <a:spcBef>
                <a:spcPct val="0"/>
              </a:spcBef>
            </a:pPr>
            <a:endParaRPr lang="en-US" altLang="en-US" dirty="0" smtClean="0"/>
          </a:p>
          <a:p>
            <a:pPr>
              <a:spcBef>
                <a:spcPct val="0"/>
              </a:spcBef>
            </a:pPr>
            <a:r>
              <a:rPr lang="en-US" altLang="en-US" dirty="0" smtClean="0"/>
              <a:t>Improved printing security</a:t>
            </a:r>
          </a:p>
          <a:p>
            <a:pPr>
              <a:spcBef>
                <a:spcPct val="0"/>
              </a:spcBef>
            </a:pPr>
            <a:r>
              <a:rPr lang="en-US" altLang="en-US" dirty="0" smtClean="0"/>
              <a:t>Confidential documents can fall into the wrong hands and important information can leak if the wrong person sees the printed documents. Secure printing makes it possible for the organization to make printouts confidential even on shared printers, thereby avoiding information to leak to unauthorized personnel.</a:t>
            </a:r>
          </a:p>
          <a:p>
            <a:pPr>
              <a:spcBef>
                <a:spcPct val="0"/>
              </a:spcBef>
            </a:pPr>
            <a:endParaRPr lang="en-US" altLang="en-US" dirty="0" smtClean="0"/>
          </a:p>
          <a:p>
            <a:pPr>
              <a:spcBef>
                <a:spcPct val="0"/>
              </a:spcBef>
            </a:pPr>
            <a:r>
              <a:rPr lang="en-US" altLang="en-US" dirty="0" smtClean="0"/>
              <a:t>Remove local printers</a:t>
            </a:r>
          </a:p>
          <a:p>
            <a:pPr>
              <a:spcBef>
                <a:spcPct val="0"/>
              </a:spcBef>
            </a:pPr>
            <a:r>
              <a:rPr lang="en-US" altLang="en-US" dirty="0" smtClean="0"/>
              <a:t>Local printers are often kept for security purposes (see point 2). But with secure printing implemented, security is kept even when printing on shared printers, so all those expensive local printers can be removed.</a:t>
            </a:r>
          </a:p>
          <a:p>
            <a:pPr>
              <a:spcBef>
                <a:spcPct val="0"/>
              </a:spcBef>
            </a:pPr>
            <a:endParaRPr lang="en-US" altLang="en-US" dirty="0" smtClean="0"/>
          </a:p>
          <a:p>
            <a:pPr>
              <a:spcBef>
                <a:spcPct val="0"/>
              </a:spcBef>
            </a:pPr>
            <a:r>
              <a:rPr lang="en-US" altLang="en-US" dirty="0" smtClean="0"/>
              <a:t>Improved end user productivity</a:t>
            </a:r>
          </a:p>
          <a:p>
            <a:pPr>
              <a:spcBef>
                <a:spcPct val="0"/>
              </a:spcBef>
            </a:pPr>
            <a:r>
              <a:rPr lang="en-US" altLang="en-US" dirty="0" smtClean="0"/>
              <a:t>Without secure printing, each time a document is printed the employee has to rush to the printer and pick up the documents before someone else does. And even worse, if the printers are out of order time is wasted and frustration spreads in the organization. But with secure printing, the employee can print as many documents as they wish, have it waiting for them in the queue, and pick it all up in bulk later (for example when coming back from lunch). And if a printer is not functioning properly, he or she can simply walk up to another printer and pick the documents up instead of being forced to print it all again.</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http://www.forestethics.org/paper-the-facts</a:t>
            </a:r>
          </a:p>
          <a:p>
            <a:pPr>
              <a:spcBef>
                <a:spcPct val="0"/>
              </a:spcBef>
            </a:pPr>
            <a:r>
              <a:rPr lang="en-US" altLang="en-US" dirty="0" smtClean="0"/>
              <a:t>http://www.id2.ca/downloads/eco-design-paper-facts.pdf</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E178968-D64E-4B2E-8612-00762BA10868}" type="slidenum">
              <a:rPr lang="en-US" altLang="en-US"/>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304800" y="304800"/>
            <a:ext cx="8458200" cy="646331"/>
          </a:xfrm>
          <a:prstGeom prst="rect">
            <a:avLst/>
          </a:prstGeom>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600" b="1" dirty="0" smtClean="0">
                <a:solidFill>
                  <a:srgbClr val="08A810"/>
                </a:solidFill>
                <a:latin typeface="Cambria" panose="02040503050406030204" pitchFamily="18" charset="0"/>
              </a:rPr>
              <a:t>DGS Printing</a:t>
            </a:r>
            <a:r>
              <a:rPr lang="en-US" altLang="en-US" sz="3600" b="1" baseline="0" dirty="0" smtClean="0">
                <a:solidFill>
                  <a:srgbClr val="08A810"/>
                </a:solidFill>
                <a:latin typeface="Cambria" panose="02040503050406030204" pitchFamily="18" charset="0"/>
              </a:rPr>
              <a:t> Best Practices</a:t>
            </a:r>
            <a:endParaRPr lang="en-US" altLang="en-US" sz="3600" b="1" dirty="0">
              <a:solidFill>
                <a:srgbClr val="08A810"/>
              </a:solidFill>
              <a:latin typeface="Cambria" panose="02040503050406030204" pitchFamily="18" charset="0"/>
            </a:endParaRPr>
          </a:p>
        </p:txBody>
      </p:sp>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1905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23F476-85DA-411B-8754-53DBA749C522}" type="datetimeFigureOut">
              <a:rPr lang="en-US"/>
              <a:pPr>
                <a:defRPr/>
              </a:pPr>
              <a:t>5/5/2015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3251C2F-C2C3-44AB-AC3B-8F61E7C8C646}" type="slidenum">
              <a:rPr lang="en-US"/>
              <a:pPr>
                <a:defRPr/>
              </a:pPr>
              <a:t>‹#›</a:t>
            </a:fld>
            <a:endParaRPr lang="en-US"/>
          </a:p>
        </p:txBody>
      </p:sp>
    </p:spTree>
    <p:extLst>
      <p:ext uri="{BB962C8B-B14F-4D97-AF65-F5344CB8AC3E}">
        <p14:creationId xmlns:p14="http://schemas.microsoft.com/office/powerpoint/2010/main" val="406353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13158B-B2EA-420B-8B00-149F8AE80B6E}" type="datetimeFigureOut">
              <a:rPr lang="en-US"/>
              <a:pPr>
                <a:defRPr/>
              </a:pPr>
              <a:t>5/5/2015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9918842-0CF8-4BDF-AD4F-C77CADDC57B0}" type="slidenum">
              <a:rPr lang="en-US"/>
              <a:pPr>
                <a:defRPr/>
              </a:pPr>
              <a:t>‹#›</a:t>
            </a:fld>
            <a:endParaRPr lang="en-US"/>
          </a:p>
        </p:txBody>
      </p:sp>
    </p:spTree>
    <p:extLst>
      <p:ext uri="{BB962C8B-B14F-4D97-AF65-F5344CB8AC3E}">
        <p14:creationId xmlns:p14="http://schemas.microsoft.com/office/powerpoint/2010/main" val="406295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20F571-B743-45B0-B1F5-F2028642C570}" type="datetimeFigureOut">
              <a:rPr lang="en-US"/>
              <a:pPr>
                <a:defRPr/>
              </a:pPr>
              <a:t>5/5/2015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5646EE-C2F0-4E0E-A10F-39E0511A9DFC}" type="slidenum">
              <a:rPr lang="en-US"/>
              <a:pPr>
                <a:defRPr/>
              </a:pPr>
              <a:t>‹#›</a:t>
            </a:fld>
            <a:endParaRPr lang="en-US"/>
          </a:p>
        </p:txBody>
      </p:sp>
    </p:spTree>
    <p:extLst>
      <p:ext uri="{BB962C8B-B14F-4D97-AF65-F5344CB8AC3E}">
        <p14:creationId xmlns:p14="http://schemas.microsoft.com/office/powerpoint/2010/main" val="305833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ED513DC8-E53D-4DD0-BBB2-CE3DEB588D03}" type="datetimeFigureOut">
              <a:rPr lang="en-US"/>
              <a:pPr>
                <a:defRPr/>
              </a:pPr>
              <a:t>5/5/2015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97F039-FDE3-4536-8C8D-5513D2C1922E}" type="slidenum">
              <a:rPr lang="en-US"/>
              <a:pPr>
                <a:defRPr/>
              </a:pPr>
              <a:t>‹#›</a:t>
            </a:fld>
            <a:endParaRPr lang="en-US"/>
          </a:p>
        </p:txBody>
      </p:sp>
    </p:spTree>
    <p:extLst>
      <p:ext uri="{BB962C8B-B14F-4D97-AF65-F5344CB8AC3E}">
        <p14:creationId xmlns:p14="http://schemas.microsoft.com/office/powerpoint/2010/main" val="238524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0026455-0918-4FB2-9FAF-B600F51BB54C}" type="datetimeFigureOut">
              <a:rPr lang="en-US"/>
              <a:pPr>
                <a:defRPr/>
              </a:pPr>
              <a:t>5/5/2015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80062C-F39B-4BDE-B2DC-B9E4ABE5AE2F}" type="slidenum">
              <a:rPr lang="en-US"/>
              <a:pPr>
                <a:defRPr/>
              </a:pPr>
              <a:t>‹#›</a:t>
            </a:fld>
            <a:endParaRPr lang="en-US"/>
          </a:p>
        </p:txBody>
      </p:sp>
    </p:spTree>
    <p:extLst>
      <p:ext uri="{BB962C8B-B14F-4D97-AF65-F5344CB8AC3E}">
        <p14:creationId xmlns:p14="http://schemas.microsoft.com/office/powerpoint/2010/main" val="109652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A831044-106D-4D64-8ED4-06D4539E5DF0}" type="datetimeFigureOut">
              <a:rPr lang="en-US"/>
              <a:pPr>
                <a:defRPr/>
              </a:pPr>
              <a:t>5/5/2015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667C27-4F1A-4439-BF3E-E9468238D632}" type="slidenum">
              <a:rPr lang="en-US"/>
              <a:pPr>
                <a:defRPr/>
              </a:pPr>
              <a:t>‹#›</a:t>
            </a:fld>
            <a:endParaRPr lang="en-US"/>
          </a:p>
        </p:txBody>
      </p:sp>
    </p:spTree>
    <p:extLst>
      <p:ext uri="{BB962C8B-B14F-4D97-AF65-F5344CB8AC3E}">
        <p14:creationId xmlns:p14="http://schemas.microsoft.com/office/powerpoint/2010/main" val="406906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5C08438-8EE7-4BBA-8506-0EFE73A20254}" type="datetimeFigureOut">
              <a:rPr lang="en-US"/>
              <a:pPr>
                <a:defRPr/>
              </a:pPr>
              <a:t>5/5/2015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559E1AD-996B-404B-B8DF-733AFE38B87C}" type="slidenum">
              <a:rPr lang="en-US"/>
              <a:pPr>
                <a:defRPr/>
              </a:pPr>
              <a:t>‹#›</a:t>
            </a:fld>
            <a:endParaRPr lang="en-US"/>
          </a:p>
        </p:txBody>
      </p:sp>
    </p:spTree>
    <p:extLst>
      <p:ext uri="{BB962C8B-B14F-4D97-AF65-F5344CB8AC3E}">
        <p14:creationId xmlns:p14="http://schemas.microsoft.com/office/powerpoint/2010/main" val="31683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AEC8DF2-B6B3-486E-930A-478A08FC9963}" type="datetimeFigureOut">
              <a:rPr lang="en-US"/>
              <a:pPr>
                <a:defRPr/>
              </a:pPr>
              <a:t>5/5/2015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BF09D72-ACB0-421D-ADD1-11522FE6CF1C}" type="slidenum">
              <a:rPr lang="en-US"/>
              <a:pPr>
                <a:defRPr/>
              </a:pPr>
              <a:t>‹#›</a:t>
            </a:fld>
            <a:endParaRPr lang="en-US"/>
          </a:p>
        </p:txBody>
      </p:sp>
    </p:spTree>
    <p:extLst>
      <p:ext uri="{BB962C8B-B14F-4D97-AF65-F5344CB8AC3E}">
        <p14:creationId xmlns:p14="http://schemas.microsoft.com/office/powerpoint/2010/main" val="179550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63F720-D4CB-4FEF-B457-6D8E418D5F10}" type="datetimeFigureOut">
              <a:rPr lang="en-US"/>
              <a:pPr>
                <a:defRPr/>
              </a:pPr>
              <a:t>5/5/2015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A38AC14-10D3-412E-8714-1163C58C1FFB}" type="slidenum">
              <a:rPr lang="en-US"/>
              <a:pPr>
                <a:defRPr/>
              </a:pPr>
              <a:t>‹#›</a:t>
            </a:fld>
            <a:endParaRPr lang="en-US"/>
          </a:p>
        </p:txBody>
      </p:sp>
    </p:spTree>
    <p:extLst>
      <p:ext uri="{BB962C8B-B14F-4D97-AF65-F5344CB8AC3E}">
        <p14:creationId xmlns:p14="http://schemas.microsoft.com/office/powerpoint/2010/main" val="353671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580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1209B0-3FB5-43A4-B0DF-92B21FD2C32B}" type="datetimeFigureOut">
              <a:rPr lang="en-US"/>
              <a:pPr>
                <a:defRPr/>
              </a:pPr>
              <a:t>5/5/2015</a:t>
            </a:fld>
            <a:endParaRPr lang="en-US" dirty="0"/>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4294967295"/>
          </p:nvPr>
        </p:nvSpPr>
        <p:spPr bwMode="auto">
          <a:xfrm>
            <a:off x="381000" y="1066800"/>
            <a:ext cx="8153400" cy="35640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None/>
            </a:pPr>
            <a:r>
              <a:rPr lang="en-US" altLang="en-US" sz="3600" dirty="0">
                <a:solidFill>
                  <a:srgbClr val="4D4D4D"/>
                </a:solidFill>
              </a:rPr>
              <a:t>Print Reduction and Paper </a:t>
            </a:r>
            <a:r>
              <a:rPr lang="en-US" altLang="en-US" sz="3600" dirty="0" smtClean="0">
                <a:solidFill>
                  <a:srgbClr val="4D4D4D"/>
                </a:solidFill>
              </a:rPr>
              <a:t>Conservation</a:t>
            </a:r>
          </a:p>
          <a:p>
            <a:pPr algn="ctr">
              <a:buFont typeface="Arial" pitchFamily="34" charset="0"/>
              <a:buNone/>
            </a:pPr>
            <a:endParaRPr lang="en-US" altLang="en-US" sz="3000" dirty="0" smtClean="0">
              <a:solidFill>
                <a:srgbClr val="4D4D4D"/>
              </a:solidFill>
            </a:endParaRPr>
          </a:p>
          <a:p>
            <a:pPr algn="ctr">
              <a:buFont typeface="Arial" pitchFamily="34" charset="0"/>
              <a:buNone/>
            </a:pPr>
            <a:endParaRPr lang="en-US" altLang="en-US" sz="3000" dirty="0" smtClean="0">
              <a:solidFill>
                <a:srgbClr val="4D4D4D"/>
              </a:solidFill>
            </a:endParaRPr>
          </a:p>
          <a:p>
            <a:pPr algn="ctr">
              <a:buFont typeface="Arial" pitchFamily="34" charset="0"/>
              <a:buNone/>
            </a:pPr>
            <a:endParaRPr lang="en-US" altLang="en-US" sz="3000" dirty="0">
              <a:solidFill>
                <a:srgbClr val="4D4D4D"/>
              </a:solidFill>
            </a:endParaRPr>
          </a:p>
          <a:p>
            <a:pPr algn="ctr">
              <a:buFont typeface="Arial" pitchFamily="34" charset="0"/>
              <a:buNone/>
            </a:pPr>
            <a:endParaRPr lang="en-US" altLang="en-US" sz="1200" dirty="0">
              <a:solidFill>
                <a:srgbClr val="4D4D4D"/>
              </a:solidFill>
            </a:endParaRPr>
          </a:p>
          <a:p>
            <a:pPr algn="ctr">
              <a:buFont typeface="Arial" pitchFamily="34" charset="0"/>
              <a:buNone/>
            </a:pPr>
            <a:r>
              <a:rPr lang="en-US" altLang="en-US" sz="2800" dirty="0" smtClean="0">
                <a:solidFill>
                  <a:srgbClr val="4D4D4D"/>
                </a:solidFill>
              </a:rPr>
              <a:t>Maryland Department of General Services</a:t>
            </a:r>
          </a:p>
          <a:p>
            <a:pPr algn="ctr">
              <a:buFont typeface="Arial" pitchFamily="34" charset="0"/>
              <a:buNone/>
            </a:pPr>
            <a:r>
              <a:rPr lang="en-US" altLang="en-US" sz="2800" dirty="0" smtClean="0">
                <a:solidFill>
                  <a:srgbClr val="4D4D4D"/>
                </a:solidFill>
              </a:rPr>
              <a:t>2015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832" y="4648200"/>
            <a:ext cx="1132323" cy="19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printer-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213" y="1794164"/>
            <a:ext cx="17716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5909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smtClean="0">
                <a:solidFill>
                  <a:schemeClr val="tx1">
                    <a:lumMod val="75000"/>
                    <a:lumOff val="25000"/>
                  </a:schemeClr>
                </a:solidFill>
              </a:rPr>
              <a:t>Paper Conservation</a:t>
            </a:r>
            <a:endParaRPr lang="en-US" altLang="en-US" sz="3600" u="sng" dirty="0">
              <a:solidFill>
                <a:schemeClr val="tx1">
                  <a:lumMod val="75000"/>
                  <a:lumOff val="25000"/>
                </a:schemeClr>
              </a:solidFill>
            </a:endParaRPr>
          </a:p>
        </p:txBody>
      </p:sp>
      <p:sp>
        <p:nvSpPr>
          <p:cNvPr id="3" name="TextBox 2"/>
          <p:cNvSpPr txBox="1"/>
          <p:nvPr/>
        </p:nvSpPr>
        <p:spPr>
          <a:xfrm>
            <a:off x="310858" y="1676400"/>
            <a:ext cx="8528342" cy="2062103"/>
          </a:xfrm>
          <a:prstGeom prst="rect">
            <a:avLst/>
          </a:prstGeom>
          <a:noFill/>
        </p:spPr>
        <p:txBody>
          <a:bodyPr wrap="square" rtlCol="0">
            <a:spAutoFit/>
          </a:bodyPr>
          <a:lstStyle/>
          <a:p>
            <a:pPr algn="ctr"/>
            <a:r>
              <a:rPr lang="en-US" sz="2400" b="1" dirty="0" smtClean="0">
                <a:solidFill>
                  <a:srgbClr val="08A810"/>
                </a:solidFill>
              </a:rPr>
              <a:t>Using Secure Print</a:t>
            </a:r>
          </a:p>
          <a:p>
            <a:pPr algn="ctr"/>
            <a:endParaRPr lang="en-US" sz="800" b="1" dirty="0">
              <a:solidFill>
                <a:schemeClr val="tx1">
                  <a:lumMod val="75000"/>
                  <a:lumOff val="25000"/>
                </a:schemeClr>
              </a:solidFill>
            </a:endParaRPr>
          </a:p>
          <a:p>
            <a:r>
              <a:rPr lang="en-US" sz="2000" dirty="0" smtClean="0">
                <a:solidFill>
                  <a:schemeClr val="tx1">
                    <a:lumMod val="75000"/>
                    <a:lumOff val="25000"/>
                  </a:schemeClr>
                </a:solidFill>
              </a:rPr>
              <a:t>Improves security and confidentiality of printed documents</a:t>
            </a:r>
          </a:p>
          <a:p>
            <a:endParaRPr lang="en-US" sz="800" dirty="0" smtClean="0">
              <a:solidFill>
                <a:schemeClr val="tx1">
                  <a:lumMod val="75000"/>
                  <a:lumOff val="25000"/>
                </a:schemeClr>
              </a:solidFill>
            </a:endParaRPr>
          </a:p>
          <a:p>
            <a:r>
              <a:rPr lang="en-US" sz="2000" dirty="0" smtClean="0">
                <a:solidFill>
                  <a:schemeClr val="tx1">
                    <a:lumMod val="75000"/>
                    <a:lumOff val="25000"/>
                  </a:schemeClr>
                </a:solidFill>
              </a:rPr>
              <a:t>Eliminates the “loss” of documents that aren’t retrieved immediately</a:t>
            </a:r>
          </a:p>
          <a:p>
            <a:endParaRPr lang="en-US" sz="800" dirty="0">
              <a:solidFill>
                <a:schemeClr val="tx1">
                  <a:lumMod val="75000"/>
                  <a:lumOff val="25000"/>
                </a:schemeClr>
              </a:solidFill>
            </a:endParaRPr>
          </a:p>
          <a:p>
            <a:r>
              <a:rPr lang="en-US" sz="2000" dirty="0" smtClean="0">
                <a:solidFill>
                  <a:schemeClr val="tx1">
                    <a:lumMod val="75000"/>
                    <a:lumOff val="25000"/>
                  </a:schemeClr>
                </a:solidFill>
              </a:rPr>
              <a:t>Eliminates the need for “convenience” printers (often installed to ensure confidentiality)</a:t>
            </a:r>
            <a:endParaRPr lang="en-US" sz="2000" dirty="0">
              <a:solidFill>
                <a:schemeClr val="tx1">
                  <a:lumMod val="75000"/>
                  <a:lumOff val="25000"/>
                </a:schemeClr>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467" y="5112844"/>
            <a:ext cx="4004733" cy="136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a:spLocks noChangeArrowheads="1"/>
          </p:cNvSpPr>
          <p:nvPr/>
        </p:nvSpPr>
        <p:spPr bwMode="auto">
          <a:xfrm>
            <a:off x="310858" y="3770293"/>
            <a:ext cx="852834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2800" dirty="0" smtClean="0">
                <a:solidFill>
                  <a:schemeClr val="tx1">
                    <a:lumMod val="75000"/>
                    <a:lumOff val="25000"/>
                  </a:schemeClr>
                </a:solidFill>
              </a:rPr>
              <a:t>Refer to the DGS “Printing Best Practices” guide, which includes instructions and can be found on the DGS </a:t>
            </a:r>
            <a:r>
              <a:rPr lang="en-US" sz="2800" u="sng" dirty="0" smtClean="0">
                <a:solidFill>
                  <a:srgbClr val="0070C0"/>
                </a:solidFill>
              </a:rPr>
              <a:t>website</a:t>
            </a:r>
            <a:r>
              <a:rPr lang="en-US" sz="2800" dirty="0" smtClean="0">
                <a:solidFill>
                  <a:schemeClr val="tx1">
                    <a:lumMod val="75000"/>
                    <a:lumOff val="25000"/>
                  </a:schemeClr>
                </a:solidFill>
              </a:rPr>
              <a:t>.</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9895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41672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smtClean="0">
                <a:solidFill>
                  <a:schemeClr val="tx1">
                    <a:lumMod val="75000"/>
                    <a:lumOff val="25000"/>
                  </a:schemeClr>
                </a:solidFill>
              </a:rPr>
              <a:t>Waste </a:t>
            </a:r>
            <a:r>
              <a:rPr lang="en-US" altLang="en-US" sz="3600" u="sng" dirty="0">
                <a:solidFill>
                  <a:schemeClr val="tx1">
                    <a:lumMod val="75000"/>
                    <a:lumOff val="25000"/>
                  </a:schemeClr>
                </a:solidFill>
              </a:rPr>
              <a:t>Reduction</a:t>
            </a:r>
          </a:p>
          <a:p>
            <a:pPr marL="0" indent="0" algn="ctr">
              <a:lnSpc>
                <a:spcPct val="90000"/>
              </a:lnSpc>
              <a:buFont typeface="Arial" pitchFamily="34" charset="0"/>
              <a:buNone/>
            </a:pPr>
            <a:endParaRPr lang="en-US" altLang="en-US" sz="800" dirty="0" smtClean="0">
              <a:solidFill>
                <a:schemeClr val="tx1">
                  <a:lumMod val="75000"/>
                  <a:lumOff val="25000"/>
                </a:schemeClr>
              </a:solidFill>
            </a:endParaRPr>
          </a:p>
          <a:p>
            <a:pPr marL="514350" indent="-514350">
              <a:lnSpc>
                <a:spcPct val="90000"/>
              </a:lnSpc>
              <a:buFont typeface="+mj-lt"/>
              <a:buAutoNum type="arabicPeriod"/>
            </a:pPr>
            <a:r>
              <a:rPr lang="en-US" altLang="en-US" sz="2800" dirty="0" smtClean="0">
                <a:solidFill>
                  <a:schemeClr val="tx1">
                    <a:lumMod val="75000"/>
                    <a:lumOff val="25000"/>
                  </a:schemeClr>
                </a:solidFill>
              </a:rPr>
              <a:t>Conserve Resources By Recycling</a:t>
            </a:r>
          </a:p>
          <a:p>
            <a:pPr marL="514350" indent="-514350">
              <a:lnSpc>
                <a:spcPct val="90000"/>
              </a:lnSpc>
              <a:buFont typeface="+mj-lt"/>
              <a:buAutoNum type="arabicPeriod"/>
            </a:pPr>
            <a:r>
              <a:rPr lang="en-US" altLang="en-US" sz="2800" dirty="0" smtClean="0">
                <a:solidFill>
                  <a:schemeClr val="tx1">
                    <a:lumMod val="75000"/>
                    <a:lumOff val="25000"/>
                  </a:schemeClr>
                </a:solidFill>
              </a:rPr>
              <a:t>Purchase Recycled Paper and Office Supplies</a:t>
            </a:r>
          </a:p>
          <a:p>
            <a:pPr marL="0" indent="0" algn="ctr">
              <a:lnSpc>
                <a:spcPct val="90000"/>
              </a:lnSpc>
              <a:buNone/>
            </a:pPr>
            <a:endParaRPr lang="en-US" altLang="en-US" sz="2000" dirty="0" smtClean="0">
              <a:solidFill>
                <a:schemeClr val="tx1">
                  <a:lumMod val="75000"/>
                  <a:lumOff val="25000"/>
                </a:schemeClr>
              </a:solidFill>
            </a:endParaRPr>
          </a:p>
          <a:p>
            <a:pPr marL="0" indent="0" algn="ctr">
              <a:lnSpc>
                <a:spcPct val="90000"/>
              </a:lnSpc>
              <a:buNone/>
            </a:pPr>
            <a:r>
              <a:rPr lang="en-US" altLang="en-US" sz="2400" b="1" i="1" dirty="0" smtClean="0">
                <a:solidFill>
                  <a:srgbClr val="08A810"/>
                </a:solidFill>
              </a:rPr>
              <a:t>Manufacturing recycled </a:t>
            </a:r>
            <a:r>
              <a:rPr lang="en-US" altLang="en-US" sz="2400" b="1" i="1" dirty="0">
                <a:solidFill>
                  <a:srgbClr val="08A810"/>
                </a:solidFill>
              </a:rPr>
              <a:t>paper requires </a:t>
            </a:r>
            <a:r>
              <a:rPr lang="en-US" altLang="en-US" sz="2400" b="1" i="1" dirty="0" smtClean="0">
                <a:solidFill>
                  <a:srgbClr val="08A810"/>
                </a:solidFill>
              </a:rPr>
              <a:t>less </a:t>
            </a:r>
            <a:r>
              <a:rPr lang="en-US" altLang="en-US" sz="2400" b="1" i="1" dirty="0">
                <a:solidFill>
                  <a:srgbClr val="08A810"/>
                </a:solidFill>
              </a:rPr>
              <a:t>energy </a:t>
            </a:r>
            <a:r>
              <a:rPr lang="en-US" altLang="en-US" sz="2400" b="1" i="1" dirty="0" smtClean="0">
                <a:solidFill>
                  <a:srgbClr val="08A810"/>
                </a:solidFill>
              </a:rPr>
              <a:t>than making </a:t>
            </a:r>
            <a:r>
              <a:rPr lang="en-US" altLang="en-US" sz="2400" b="1" i="1" dirty="0">
                <a:solidFill>
                  <a:srgbClr val="08A810"/>
                </a:solidFill>
              </a:rPr>
              <a:t>paper from virgin wood pulp</a:t>
            </a:r>
            <a:r>
              <a:rPr lang="en-US" altLang="en-US" sz="2400" b="1" i="1" dirty="0" smtClean="0">
                <a:solidFill>
                  <a:srgbClr val="08A810"/>
                </a:solidFill>
              </a:rPr>
              <a:t>.</a:t>
            </a:r>
          </a:p>
          <a:p>
            <a:pPr marL="0" indent="0" algn="ctr">
              <a:lnSpc>
                <a:spcPct val="90000"/>
              </a:lnSpc>
              <a:buNone/>
            </a:pPr>
            <a:endParaRPr lang="en-US" altLang="en-US" sz="800" b="1" i="1" dirty="0">
              <a:solidFill>
                <a:srgbClr val="08A810"/>
              </a:solidFill>
            </a:endParaRPr>
          </a:p>
          <a:p>
            <a:pPr marL="0" indent="0" algn="ctr">
              <a:lnSpc>
                <a:spcPct val="90000"/>
              </a:lnSpc>
              <a:buNone/>
            </a:pPr>
            <a:r>
              <a:rPr lang="en-US" altLang="en-US" sz="2400" b="1" i="1" dirty="0" smtClean="0">
                <a:solidFill>
                  <a:srgbClr val="08A810"/>
                </a:solidFill>
              </a:rPr>
              <a:t>However, paper </a:t>
            </a:r>
            <a:r>
              <a:rPr lang="en-US" altLang="en-US" sz="2400" b="1" i="1" dirty="0">
                <a:solidFill>
                  <a:srgbClr val="08A810"/>
                </a:solidFill>
              </a:rPr>
              <a:t>made up 16% of landfill solid waste in 2009</a:t>
            </a:r>
            <a:r>
              <a:rPr lang="en-US" altLang="en-US" sz="2400" b="1" i="1" dirty="0" smtClean="0">
                <a:solidFill>
                  <a:srgbClr val="08A810"/>
                </a:solidFill>
              </a:rPr>
              <a:t>.</a:t>
            </a:r>
          </a:p>
          <a:p>
            <a:pPr marL="0" indent="0" algn="ctr">
              <a:lnSpc>
                <a:spcPct val="90000"/>
              </a:lnSpc>
              <a:buNone/>
            </a:pPr>
            <a:endParaRPr lang="en-US" altLang="en-US" sz="800" b="1" i="1" dirty="0">
              <a:solidFill>
                <a:srgbClr val="08A810"/>
              </a:solidFill>
            </a:endParaRPr>
          </a:p>
          <a:p>
            <a:pPr marL="0" indent="0" algn="ctr">
              <a:lnSpc>
                <a:spcPct val="90000"/>
              </a:lnSpc>
              <a:buNone/>
            </a:pPr>
            <a:r>
              <a:rPr lang="en-US" altLang="en-US" sz="2400" b="1" i="1" dirty="0">
                <a:solidFill>
                  <a:srgbClr val="08A810"/>
                </a:solidFill>
              </a:rPr>
              <a:t>Recycling one ton of paper saves 682.5 </a:t>
            </a:r>
            <a:r>
              <a:rPr lang="en-US" altLang="en-US" sz="2400" b="1" i="1" dirty="0" smtClean="0">
                <a:solidFill>
                  <a:srgbClr val="08A810"/>
                </a:solidFill>
              </a:rPr>
              <a:t>gallons of </a:t>
            </a:r>
            <a:r>
              <a:rPr lang="en-US" altLang="en-US" sz="2400" b="1" i="1" dirty="0">
                <a:solidFill>
                  <a:srgbClr val="08A810"/>
                </a:solidFill>
              </a:rPr>
              <a:t>oil, </a:t>
            </a:r>
            <a:r>
              <a:rPr lang="en-US" altLang="en-US" sz="2400" b="1" i="1" dirty="0" smtClean="0">
                <a:solidFill>
                  <a:srgbClr val="08A810"/>
                </a:solidFill>
              </a:rPr>
              <a:t>7,000 gallons </a:t>
            </a:r>
            <a:r>
              <a:rPr lang="en-US" altLang="en-US" sz="2400" b="1" i="1" dirty="0">
                <a:solidFill>
                  <a:srgbClr val="08A810"/>
                </a:solidFill>
              </a:rPr>
              <a:t>of water, 3.3 cubic </a:t>
            </a:r>
            <a:r>
              <a:rPr lang="en-US" altLang="en-US" sz="2400" b="1" i="1" dirty="0" smtClean="0">
                <a:solidFill>
                  <a:srgbClr val="08A810"/>
                </a:solidFill>
              </a:rPr>
              <a:t>yards of </a:t>
            </a:r>
            <a:r>
              <a:rPr lang="en-US" altLang="en-US" sz="2400" b="1" i="1" dirty="0">
                <a:solidFill>
                  <a:srgbClr val="08A810"/>
                </a:solidFill>
              </a:rPr>
              <a:t>landfill space.</a:t>
            </a:r>
          </a:p>
        </p:txBody>
      </p:sp>
    </p:spTree>
    <p:extLst>
      <p:ext uri="{BB962C8B-B14F-4D97-AF65-F5344CB8AC3E}">
        <p14:creationId xmlns:p14="http://schemas.microsoft.com/office/powerpoint/2010/main" val="2336278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5909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smtClean="0">
                <a:solidFill>
                  <a:schemeClr val="tx1">
                    <a:lumMod val="75000"/>
                    <a:lumOff val="25000"/>
                  </a:schemeClr>
                </a:solidFill>
              </a:rPr>
              <a:t>Waste Conservation</a:t>
            </a:r>
            <a:endParaRPr lang="en-US" altLang="en-US" sz="3600" u="sng" dirty="0">
              <a:solidFill>
                <a:schemeClr val="tx1">
                  <a:lumMod val="75000"/>
                  <a:lumOff val="25000"/>
                </a:schemeClr>
              </a:solidFill>
            </a:endParaRPr>
          </a:p>
        </p:txBody>
      </p:sp>
      <p:sp>
        <p:nvSpPr>
          <p:cNvPr id="3" name="TextBox 2"/>
          <p:cNvSpPr txBox="1"/>
          <p:nvPr/>
        </p:nvSpPr>
        <p:spPr>
          <a:xfrm>
            <a:off x="310858" y="1676400"/>
            <a:ext cx="8528342" cy="2062103"/>
          </a:xfrm>
          <a:prstGeom prst="rect">
            <a:avLst/>
          </a:prstGeom>
          <a:noFill/>
        </p:spPr>
        <p:txBody>
          <a:bodyPr wrap="square" rtlCol="0">
            <a:spAutoFit/>
          </a:bodyPr>
          <a:lstStyle/>
          <a:p>
            <a:pPr algn="ctr"/>
            <a:r>
              <a:rPr lang="en-US" sz="2400" b="1" dirty="0" smtClean="0">
                <a:solidFill>
                  <a:srgbClr val="08A810"/>
                </a:solidFill>
              </a:rPr>
              <a:t>Using “</a:t>
            </a:r>
            <a:r>
              <a:rPr lang="en-US" sz="2400" b="1" dirty="0" err="1" smtClean="0">
                <a:solidFill>
                  <a:srgbClr val="08A810"/>
                </a:solidFill>
              </a:rPr>
              <a:t>Econo</a:t>
            </a:r>
            <a:r>
              <a:rPr lang="en-US" sz="2400" b="1" dirty="0" smtClean="0">
                <a:solidFill>
                  <a:srgbClr val="08A810"/>
                </a:solidFill>
              </a:rPr>
              <a:t>-Mode” or “Draft Quality”</a:t>
            </a:r>
          </a:p>
          <a:p>
            <a:pPr algn="ctr"/>
            <a:endParaRPr lang="en-US" sz="800" b="1" dirty="0">
              <a:solidFill>
                <a:schemeClr val="tx1">
                  <a:lumMod val="75000"/>
                  <a:lumOff val="25000"/>
                </a:schemeClr>
              </a:solidFill>
            </a:endParaRPr>
          </a:p>
          <a:p>
            <a:r>
              <a:rPr lang="en-US" sz="2000" dirty="0" smtClean="0">
                <a:solidFill>
                  <a:schemeClr val="tx1">
                    <a:lumMod val="75000"/>
                    <a:lumOff val="25000"/>
                  </a:schemeClr>
                </a:solidFill>
              </a:rPr>
              <a:t>Reduces </a:t>
            </a:r>
            <a:r>
              <a:rPr lang="en-US" sz="2000" dirty="0">
                <a:solidFill>
                  <a:schemeClr val="tx1">
                    <a:lumMod val="75000"/>
                    <a:lumOff val="25000"/>
                  </a:schemeClr>
                </a:solidFill>
              </a:rPr>
              <a:t>toner use </a:t>
            </a:r>
            <a:r>
              <a:rPr lang="en-US" sz="2000" dirty="0" smtClean="0">
                <a:solidFill>
                  <a:schemeClr val="tx1">
                    <a:lumMod val="75000"/>
                    <a:lumOff val="25000"/>
                  </a:schemeClr>
                </a:solidFill>
              </a:rPr>
              <a:t>and the bleaching required during recycling.</a:t>
            </a:r>
            <a:endParaRPr lang="en-US" sz="2000" dirty="0">
              <a:solidFill>
                <a:schemeClr val="tx1">
                  <a:lumMod val="75000"/>
                  <a:lumOff val="25000"/>
                </a:schemeClr>
              </a:solidFill>
            </a:endParaRPr>
          </a:p>
          <a:p>
            <a:endParaRPr lang="en-US" sz="800" dirty="0">
              <a:solidFill>
                <a:schemeClr val="tx1">
                  <a:lumMod val="75000"/>
                  <a:lumOff val="25000"/>
                </a:schemeClr>
              </a:solidFill>
            </a:endParaRPr>
          </a:p>
          <a:p>
            <a:r>
              <a:rPr lang="en-US" sz="2000" dirty="0">
                <a:solidFill>
                  <a:schemeClr val="tx1">
                    <a:lumMod val="75000"/>
                    <a:lumOff val="25000"/>
                  </a:schemeClr>
                </a:solidFill>
              </a:rPr>
              <a:t>From the </a:t>
            </a:r>
            <a:r>
              <a:rPr lang="en-US" sz="2000" b="1" dirty="0">
                <a:solidFill>
                  <a:srgbClr val="08A810"/>
                </a:solidFill>
              </a:rPr>
              <a:t>File → Print </a:t>
            </a:r>
            <a:r>
              <a:rPr lang="en-US" sz="2000" dirty="0" smtClean="0">
                <a:solidFill>
                  <a:schemeClr val="tx1">
                    <a:lumMod val="75000"/>
                    <a:lumOff val="25000"/>
                  </a:schemeClr>
                </a:solidFill>
              </a:rPr>
              <a:t>menu,</a:t>
            </a:r>
          </a:p>
          <a:p>
            <a:endParaRPr lang="en-US" sz="800" dirty="0">
              <a:solidFill>
                <a:schemeClr val="tx1">
                  <a:lumMod val="75000"/>
                  <a:lumOff val="25000"/>
                </a:schemeClr>
              </a:solidFill>
            </a:endParaRPr>
          </a:p>
          <a:p>
            <a:r>
              <a:rPr lang="en-US" sz="2000" dirty="0" smtClean="0">
                <a:solidFill>
                  <a:schemeClr val="tx1">
                    <a:lumMod val="75000"/>
                    <a:lumOff val="25000"/>
                  </a:schemeClr>
                </a:solidFill>
              </a:rPr>
              <a:t>From the </a:t>
            </a:r>
            <a:r>
              <a:rPr lang="en-US" sz="2000" b="1" dirty="0">
                <a:solidFill>
                  <a:srgbClr val="08A810"/>
                </a:solidFill>
              </a:rPr>
              <a:t>Page Setup </a:t>
            </a:r>
            <a:r>
              <a:rPr lang="en-US" sz="2000" dirty="0">
                <a:solidFill>
                  <a:schemeClr val="tx1">
                    <a:lumMod val="75000"/>
                    <a:lumOff val="25000"/>
                  </a:schemeClr>
                </a:solidFill>
              </a:rPr>
              <a:t>dialogue </a:t>
            </a:r>
            <a:r>
              <a:rPr lang="en-US" sz="2000" dirty="0" smtClean="0">
                <a:solidFill>
                  <a:schemeClr val="tx1">
                    <a:lumMod val="75000"/>
                    <a:lumOff val="25000"/>
                  </a:schemeClr>
                </a:solidFill>
              </a:rPr>
              <a:t>box </a:t>
            </a:r>
            <a:r>
              <a:rPr lang="en-US" sz="2000" b="1" dirty="0" smtClean="0">
                <a:solidFill>
                  <a:srgbClr val="08A810"/>
                </a:solidFill>
              </a:rPr>
              <a:t>Sheet</a:t>
            </a:r>
            <a:r>
              <a:rPr lang="en-US" sz="2000" dirty="0" smtClean="0">
                <a:solidFill>
                  <a:schemeClr val="tx1">
                    <a:lumMod val="75000"/>
                    <a:lumOff val="25000"/>
                  </a:schemeClr>
                </a:solidFill>
              </a:rPr>
              <a:t> </a:t>
            </a:r>
            <a:r>
              <a:rPr lang="en-US" sz="2000" dirty="0">
                <a:solidFill>
                  <a:schemeClr val="tx1">
                    <a:lumMod val="75000"/>
                    <a:lumOff val="25000"/>
                  </a:schemeClr>
                </a:solidFill>
              </a:rPr>
              <a:t>tab, </a:t>
            </a:r>
            <a:r>
              <a:rPr lang="en-US" sz="2000" dirty="0" smtClean="0">
                <a:solidFill>
                  <a:schemeClr val="tx1">
                    <a:lumMod val="75000"/>
                    <a:lumOff val="25000"/>
                  </a:schemeClr>
                </a:solidFill>
              </a:rPr>
              <a:t>select the print option </a:t>
            </a:r>
            <a:r>
              <a:rPr lang="en-US" sz="2000" b="1" dirty="0" smtClean="0">
                <a:solidFill>
                  <a:srgbClr val="08A810"/>
                </a:solidFill>
              </a:rPr>
              <a:t>Draft Quality</a:t>
            </a:r>
            <a:r>
              <a:rPr lang="en-US" sz="2000" dirty="0" smtClean="0">
                <a:solidFill>
                  <a:schemeClr val="tx1">
                    <a:lumMod val="75000"/>
                    <a:lumOff val="25000"/>
                  </a:schemeClr>
                </a:solidFill>
              </a:rPr>
              <a:t>, </a:t>
            </a:r>
            <a:r>
              <a:rPr lang="en-US" sz="2000" b="1" dirty="0" err="1" smtClean="0">
                <a:solidFill>
                  <a:srgbClr val="08A810"/>
                </a:solidFill>
              </a:rPr>
              <a:t>Econo</a:t>
            </a:r>
            <a:r>
              <a:rPr lang="en-US" sz="2000" b="1" dirty="0" smtClean="0">
                <a:solidFill>
                  <a:srgbClr val="08A810"/>
                </a:solidFill>
              </a:rPr>
              <a:t>-Mode</a:t>
            </a:r>
            <a:r>
              <a:rPr lang="en-US" sz="2000" dirty="0" smtClean="0">
                <a:solidFill>
                  <a:schemeClr val="tx1">
                    <a:lumMod val="75000"/>
                    <a:lumOff val="25000"/>
                  </a:schemeClr>
                </a:solidFill>
              </a:rPr>
              <a:t> or </a:t>
            </a:r>
            <a:r>
              <a:rPr lang="en-US" sz="2000" b="1" dirty="0" smtClean="0">
                <a:solidFill>
                  <a:srgbClr val="08A810"/>
                </a:solidFill>
              </a:rPr>
              <a:t>Toner Save</a:t>
            </a:r>
            <a:r>
              <a:rPr lang="en-US" sz="2000" dirty="0" smtClean="0">
                <a:solidFill>
                  <a:schemeClr val="tx1">
                    <a:lumMod val="75000"/>
                    <a:lumOff val="25000"/>
                  </a:schemeClr>
                </a:solidFill>
              </a:rPr>
              <a:t>.</a:t>
            </a:r>
            <a:endParaRPr lang="en-US" sz="2000" dirty="0">
              <a:solidFill>
                <a:schemeClr val="tx1">
                  <a:lumMod val="75000"/>
                  <a:lumOff val="25000"/>
                </a:schemeClr>
              </a:solidFill>
            </a:endParaRPr>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005" b="46405"/>
          <a:stretch/>
        </p:blipFill>
        <p:spPr bwMode="auto">
          <a:xfrm>
            <a:off x="1765520" y="3854052"/>
            <a:ext cx="2234045" cy="267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le 19"/>
          <p:cNvSpPr/>
          <p:nvPr/>
        </p:nvSpPr>
        <p:spPr>
          <a:xfrm>
            <a:off x="3636818" y="6272332"/>
            <a:ext cx="285575" cy="178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4793" t="14731" r="28359" b="47162"/>
          <a:stretch/>
        </p:blipFill>
        <p:spPr bwMode="auto">
          <a:xfrm>
            <a:off x="4595811" y="3673598"/>
            <a:ext cx="2887955" cy="310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p:nvSpPr>
        <p:spPr>
          <a:xfrm>
            <a:off x="4714009" y="4978448"/>
            <a:ext cx="713937" cy="3191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990145" y="3925486"/>
            <a:ext cx="375623" cy="1443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3922393" y="3745779"/>
            <a:ext cx="649607" cy="25265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22393" y="6450743"/>
            <a:ext cx="649607" cy="2923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04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5909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smtClean="0">
                <a:solidFill>
                  <a:schemeClr val="tx1">
                    <a:lumMod val="75000"/>
                    <a:lumOff val="25000"/>
                  </a:schemeClr>
                </a:solidFill>
              </a:rPr>
              <a:t>Waste Conservation</a:t>
            </a:r>
            <a:endParaRPr lang="en-US" altLang="en-US" sz="3600" u="sng" dirty="0">
              <a:solidFill>
                <a:schemeClr val="tx1">
                  <a:lumMod val="75000"/>
                  <a:lumOff val="25000"/>
                </a:schemeClr>
              </a:solidFill>
            </a:endParaRPr>
          </a:p>
        </p:txBody>
      </p:sp>
      <p:sp>
        <p:nvSpPr>
          <p:cNvPr id="3" name="TextBox 2"/>
          <p:cNvSpPr txBox="1"/>
          <p:nvPr/>
        </p:nvSpPr>
        <p:spPr>
          <a:xfrm>
            <a:off x="310858" y="1676400"/>
            <a:ext cx="8528342" cy="1200329"/>
          </a:xfrm>
          <a:prstGeom prst="rect">
            <a:avLst/>
          </a:prstGeom>
          <a:noFill/>
        </p:spPr>
        <p:txBody>
          <a:bodyPr wrap="square" rtlCol="0">
            <a:spAutoFit/>
          </a:bodyPr>
          <a:lstStyle/>
          <a:p>
            <a:pPr algn="ctr"/>
            <a:r>
              <a:rPr lang="en-US" sz="2400" b="1" dirty="0" smtClean="0">
                <a:solidFill>
                  <a:srgbClr val="08A810"/>
                </a:solidFill>
              </a:rPr>
              <a:t>Toner Recycling</a:t>
            </a:r>
          </a:p>
          <a:p>
            <a:pPr algn="ctr"/>
            <a:endParaRPr lang="en-US" sz="800" b="1" dirty="0">
              <a:solidFill>
                <a:schemeClr val="tx1">
                  <a:lumMod val="75000"/>
                  <a:lumOff val="25000"/>
                </a:schemeClr>
              </a:solidFill>
            </a:endParaRPr>
          </a:p>
          <a:p>
            <a:r>
              <a:rPr lang="en-US" sz="2000" b="1" u="sng" dirty="0">
                <a:solidFill>
                  <a:schemeClr val="tx1">
                    <a:lumMod val="75000"/>
                    <a:lumOff val="25000"/>
                  </a:schemeClr>
                </a:solidFill>
              </a:rPr>
              <a:t>Any</a:t>
            </a:r>
            <a:r>
              <a:rPr lang="en-US" sz="2000" dirty="0">
                <a:solidFill>
                  <a:schemeClr val="tx1">
                    <a:lumMod val="75000"/>
                    <a:lumOff val="25000"/>
                  </a:schemeClr>
                </a:solidFill>
              </a:rPr>
              <a:t> empty ink and toner cartridges can be </a:t>
            </a:r>
            <a:r>
              <a:rPr lang="en-US" sz="2000" dirty="0" smtClean="0">
                <a:solidFill>
                  <a:schemeClr val="tx1">
                    <a:lumMod val="75000"/>
                    <a:lumOff val="25000"/>
                  </a:schemeClr>
                </a:solidFill>
              </a:rPr>
              <a:t>recycled using </a:t>
            </a:r>
            <a:r>
              <a:rPr lang="en-US" sz="2000" dirty="0">
                <a:solidFill>
                  <a:schemeClr val="tx1">
                    <a:lumMod val="75000"/>
                    <a:lumOff val="25000"/>
                  </a:schemeClr>
                </a:solidFill>
              </a:rPr>
              <a:t>the KONICA MINOLTA </a:t>
            </a:r>
            <a:r>
              <a:rPr lang="en-US" sz="2000" b="1" dirty="0">
                <a:solidFill>
                  <a:srgbClr val="08A810"/>
                </a:solidFill>
              </a:rPr>
              <a:t>clean planet </a:t>
            </a:r>
            <a:r>
              <a:rPr lang="en-US" sz="2000" dirty="0">
                <a:solidFill>
                  <a:schemeClr val="tx1">
                    <a:lumMod val="75000"/>
                    <a:lumOff val="25000"/>
                  </a:schemeClr>
                </a:solidFill>
              </a:rPr>
              <a:t>boxes.</a:t>
            </a: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00" t="15164" r="50392" b="5996"/>
          <a:stretch/>
        </p:blipFill>
        <p:spPr bwMode="auto">
          <a:xfrm>
            <a:off x="2362200" y="3413318"/>
            <a:ext cx="2048076" cy="2667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5029" y="2876729"/>
            <a:ext cx="2595562" cy="370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39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893" t="12458" r="22560" b="6566"/>
          <a:stretch/>
        </p:blipFill>
        <p:spPr bwMode="auto">
          <a:xfrm>
            <a:off x="1014811" y="2733569"/>
            <a:ext cx="3928740" cy="357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bwMode="auto">
          <a:xfrm>
            <a:off x="457200" y="1086481"/>
            <a:ext cx="8229600" cy="5909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smtClean="0">
                <a:solidFill>
                  <a:schemeClr val="tx1">
                    <a:lumMod val="75000"/>
                    <a:lumOff val="25000"/>
                  </a:schemeClr>
                </a:solidFill>
              </a:rPr>
              <a:t>Online Resources</a:t>
            </a:r>
            <a:endParaRPr lang="en-US" altLang="en-US" sz="3600" u="sng" dirty="0">
              <a:solidFill>
                <a:schemeClr val="tx1">
                  <a:lumMod val="75000"/>
                  <a:lumOff val="25000"/>
                </a:schemeClr>
              </a:solidFill>
            </a:endParaRPr>
          </a:p>
        </p:txBody>
      </p:sp>
      <p:sp>
        <p:nvSpPr>
          <p:cNvPr id="3" name="TextBox 2"/>
          <p:cNvSpPr txBox="1"/>
          <p:nvPr/>
        </p:nvSpPr>
        <p:spPr>
          <a:xfrm>
            <a:off x="310858" y="1676400"/>
            <a:ext cx="8528342" cy="707886"/>
          </a:xfrm>
          <a:prstGeom prst="rect">
            <a:avLst/>
          </a:prstGeom>
          <a:noFill/>
        </p:spPr>
        <p:txBody>
          <a:bodyPr wrap="square" rtlCol="0">
            <a:spAutoFit/>
          </a:bodyPr>
          <a:lstStyle/>
          <a:p>
            <a:r>
              <a:rPr lang="en-US" sz="2000" dirty="0" smtClean="0">
                <a:solidFill>
                  <a:schemeClr val="tx1">
                    <a:lumMod val="75000"/>
                    <a:lumOff val="25000"/>
                  </a:schemeClr>
                </a:solidFill>
              </a:rPr>
              <a:t>Printing </a:t>
            </a:r>
            <a:r>
              <a:rPr lang="en-US" sz="2000" dirty="0">
                <a:solidFill>
                  <a:schemeClr val="tx1">
                    <a:lumMod val="75000"/>
                    <a:lumOff val="25000"/>
                  </a:schemeClr>
                </a:solidFill>
              </a:rPr>
              <a:t>information, guidelines and secure print instructions </a:t>
            </a:r>
            <a:r>
              <a:rPr lang="en-US" sz="2000" dirty="0" smtClean="0">
                <a:solidFill>
                  <a:schemeClr val="tx1">
                    <a:lumMod val="75000"/>
                    <a:lumOff val="25000"/>
                  </a:schemeClr>
                </a:solidFill>
              </a:rPr>
              <a:t>can be found on the “Green Operations” section of </a:t>
            </a:r>
            <a:r>
              <a:rPr lang="en-US" sz="2000" dirty="0">
                <a:solidFill>
                  <a:schemeClr val="tx1">
                    <a:lumMod val="75000"/>
                    <a:lumOff val="25000"/>
                  </a:schemeClr>
                </a:solidFill>
              </a:rPr>
              <a:t>the DGS website.</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433" t="6435" r="12091" b="6078"/>
          <a:stretch/>
        </p:blipFill>
        <p:spPr bwMode="auto">
          <a:xfrm>
            <a:off x="5105400" y="2667000"/>
            <a:ext cx="2975473" cy="374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014811" y="4703710"/>
            <a:ext cx="713937" cy="1595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929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5909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a:solidFill>
                  <a:schemeClr val="tx1">
                    <a:lumMod val="75000"/>
                    <a:lumOff val="25000"/>
                  </a:schemeClr>
                </a:solidFill>
              </a:rPr>
              <a:t>For </a:t>
            </a:r>
            <a:r>
              <a:rPr lang="en-US" altLang="en-US" sz="3600" u="sng" dirty="0" smtClean="0">
                <a:solidFill>
                  <a:schemeClr val="tx1">
                    <a:lumMod val="75000"/>
                    <a:lumOff val="25000"/>
                  </a:schemeClr>
                </a:solidFill>
              </a:rPr>
              <a:t>questions or assistance, </a:t>
            </a:r>
            <a:r>
              <a:rPr lang="en-US" altLang="en-US" sz="3600" u="sng" dirty="0">
                <a:solidFill>
                  <a:schemeClr val="tx1">
                    <a:lumMod val="75000"/>
                    <a:lumOff val="25000"/>
                  </a:schemeClr>
                </a:solidFill>
              </a:rPr>
              <a:t>please contact:</a:t>
            </a:r>
          </a:p>
        </p:txBody>
      </p:sp>
      <p:sp>
        <p:nvSpPr>
          <p:cNvPr id="6" name="TextBox 5"/>
          <p:cNvSpPr txBox="1"/>
          <p:nvPr/>
        </p:nvSpPr>
        <p:spPr>
          <a:xfrm>
            <a:off x="2762393" y="2743200"/>
            <a:ext cx="3505200" cy="1200329"/>
          </a:xfrm>
          <a:prstGeom prst="rect">
            <a:avLst/>
          </a:prstGeom>
          <a:noFill/>
        </p:spPr>
        <p:txBody>
          <a:bodyPr wrap="square" rtlCol="0">
            <a:spAutoFit/>
          </a:bodyPr>
          <a:lstStyle/>
          <a:p>
            <a:pPr algn="ctr">
              <a:buNone/>
            </a:pPr>
            <a:r>
              <a:rPr lang="en-US" sz="2400" b="1" dirty="0">
                <a:solidFill>
                  <a:schemeClr val="tx1">
                    <a:lumMod val="75000"/>
                    <a:lumOff val="25000"/>
                  </a:schemeClr>
                </a:solidFill>
              </a:rPr>
              <a:t>James Ley</a:t>
            </a:r>
            <a:r>
              <a:rPr lang="en-US" sz="2400" dirty="0">
                <a:solidFill>
                  <a:schemeClr val="tx1">
                    <a:lumMod val="75000"/>
                    <a:lumOff val="25000"/>
                  </a:schemeClr>
                </a:solidFill>
              </a:rPr>
              <a:t/>
            </a:r>
            <a:br>
              <a:rPr lang="en-US" sz="2400" dirty="0">
                <a:solidFill>
                  <a:schemeClr val="tx1">
                    <a:lumMod val="75000"/>
                    <a:lumOff val="25000"/>
                  </a:schemeClr>
                </a:solidFill>
              </a:rPr>
            </a:br>
            <a:r>
              <a:rPr lang="en-US" sz="2400" dirty="0" smtClean="0">
                <a:solidFill>
                  <a:schemeClr val="tx1">
                    <a:lumMod val="75000"/>
                    <a:lumOff val="25000"/>
                  </a:schemeClr>
                </a:solidFill>
              </a:rPr>
              <a:t>410.767.4335</a:t>
            </a:r>
            <a:r>
              <a:rPr lang="en-US" sz="2400" dirty="0">
                <a:solidFill>
                  <a:schemeClr val="tx1">
                    <a:lumMod val="75000"/>
                    <a:lumOff val="25000"/>
                  </a:schemeClr>
                </a:solidFill>
              </a:rPr>
              <a:t/>
            </a:r>
            <a:br>
              <a:rPr lang="en-US" sz="2400" dirty="0">
                <a:solidFill>
                  <a:schemeClr val="tx1">
                    <a:lumMod val="75000"/>
                    <a:lumOff val="25000"/>
                  </a:schemeClr>
                </a:solidFill>
              </a:rPr>
            </a:br>
            <a:r>
              <a:rPr lang="en-US" sz="2400" u="sng" dirty="0">
                <a:solidFill>
                  <a:schemeClr val="tx1">
                    <a:lumMod val="75000"/>
                    <a:lumOff val="25000"/>
                  </a:schemeClr>
                </a:solidFill>
              </a:rPr>
              <a:t>james.ley@maryland.gov</a:t>
            </a:r>
            <a:endParaRPr lang="en-US" altLang="en-US" sz="2400" b="1" u="sng" dirty="0">
              <a:solidFill>
                <a:schemeClr val="tx1">
                  <a:lumMod val="75000"/>
                  <a:lumOff val="25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832" y="4648200"/>
            <a:ext cx="1132323" cy="19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278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bwMode="auto">
          <a:xfrm>
            <a:off x="1143000" y="1086481"/>
            <a:ext cx="6781800" cy="36379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indent="0" algn="ctr">
              <a:lnSpc>
                <a:spcPct val="90000"/>
              </a:lnSpc>
              <a:buNone/>
            </a:pPr>
            <a:r>
              <a:rPr lang="en-US" altLang="en-US" sz="3600" u="sng" dirty="0" smtClean="0">
                <a:solidFill>
                  <a:schemeClr val="tx1">
                    <a:lumMod val="75000"/>
                    <a:lumOff val="25000"/>
                  </a:schemeClr>
                </a:solidFill>
              </a:rPr>
              <a:t>Outline</a:t>
            </a:r>
            <a:endParaRPr lang="en-US" altLang="en-US" sz="2800" u="sng" dirty="0" smtClean="0">
              <a:solidFill>
                <a:schemeClr val="tx1">
                  <a:lumMod val="75000"/>
                  <a:lumOff val="25000"/>
                </a:schemeClr>
              </a:solidFill>
            </a:endParaRPr>
          </a:p>
          <a:p>
            <a:pPr marL="0" indent="0" algn="ctr">
              <a:lnSpc>
                <a:spcPct val="90000"/>
              </a:lnSpc>
              <a:buNone/>
            </a:pPr>
            <a:endParaRPr lang="en-US" altLang="en-US" sz="800" dirty="0" smtClean="0">
              <a:solidFill>
                <a:schemeClr val="tx1">
                  <a:lumMod val="75000"/>
                  <a:lumOff val="25000"/>
                </a:schemeClr>
              </a:solidFill>
            </a:endParaRPr>
          </a:p>
          <a:p>
            <a:pPr marL="0" indent="0" algn="ctr">
              <a:lnSpc>
                <a:spcPct val="90000"/>
              </a:lnSpc>
              <a:buNone/>
            </a:pPr>
            <a:r>
              <a:rPr lang="en-US" altLang="en-US" sz="2800" dirty="0" smtClean="0">
                <a:solidFill>
                  <a:schemeClr val="tx1">
                    <a:lumMod val="75000"/>
                    <a:lumOff val="25000"/>
                  </a:schemeClr>
                </a:solidFill>
              </a:rPr>
              <a:t>Printing Costs</a:t>
            </a:r>
          </a:p>
          <a:p>
            <a:pPr marL="0" indent="0" algn="ctr">
              <a:lnSpc>
                <a:spcPct val="90000"/>
              </a:lnSpc>
              <a:buNone/>
            </a:pPr>
            <a:r>
              <a:rPr lang="en-US" altLang="en-US" sz="2800" dirty="0" smtClean="0">
                <a:solidFill>
                  <a:schemeClr val="tx1">
                    <a:lumMod val="75000"/>
                    <a:lumOff val="25000"/>
                  </a:schemeClr>
                </a:solidFill>
              </a:rPr>
              <a:t>Printing Best Practices</a:t>
            </a:r>
          </a:p>
          <a:p>
            <a:pPr marL="0" indent="0" algn="ctr">
              <a:lnSpc>
                <a:spcPct val="90000"/>
              </a:lnSpc>
              <a:buNone/>
            </a:pPr>
            <a:endParaRPr lang="en-US" altLang="en-US" sz="800" dirty="0">
              <a:solidFill>
                <a:schemeClr val="tx1">
                  <a:lumMod val="75000"/>
                  <a:lumOff val="25000"/>
                </a:schemeClr>
              </a:solidFill>
            </a:endParaRPr>
          </a:p>
          <a:p>
            <a:pPr marL="0" indent="0" algn="ctr">
              <a:lnSpc>
                <a:spcPct val="90000"/>
              </a:lnSpc>
              <a:buNone/>
            </a:pPr>
            <a:r>
              <a:rPr lang="en-US" sz="2400" dirty="0" smtClean="0">
                <a:solidFill>
                  <a:srgbClr val="00B050"/>
                </a:solidFill>
              </a:rPr>
              <a:t>Print Reduction</a:t>
            </a:r>
          </a:p>
          <a:p>
            <a:pPr marL="0" indent="0" algn="ctr">
              <a:lnSpc>
                <a:spcPct val="90000"/>
              </a:lnSpc>
              <a:buNone/>
            </a:pPr>
            <a:r>
              <a:rPr lang="en-US" altLang="en-US" sz="2400" dirty="0" smtClean="0">
                <a:solidFill>
                  <a:srgbClr val="00B050"/>
                </a:solidFill>
              </a:rPr>
              <a:t>Paper Conservation</a:t>
            </a:r>
          </a:p>
          <a:p>
            <a:pPr marL="0" indent="0" algn="ctr">
              <a:lnSpc>
                <a:spcPct val="90000"/>
              </a:lnSpc>
              <a:buNone/>
            </a:pPr>
            <a:r>
              <a:rPr lang="en-US" altLang="en-US" sz="2400" dirty="0" smtClean="0">
                <a:solidFill>
                  <a:srgbClr val="00B050"/>
                </a:solidFill>
              </a:rPr>
              <a:t>Waste Reduction</a:t>
            </a:r>
          </a:p>
          <a:p>
            <a:pPr marL="0" indent="0" algn="ctr">
              <a:lnSpc>
                <a:spcPct val="90000"/>
              </a:lnSpc>
              <a:buNone/>
            </a:pPr>
            <a:endParaRPr lang="en-US" altLang="en-US" sz="800" dirty="0" smtClean="0">
              <a:solidFill>
                <a:schemeClr val="tx1">
                  <a:lumMod val="75000"/>
                  <a:lumOff val="25000"/>
                </a:schemeClr>
              </a:solidFill>
            </a:endParaRPr>
          </a:p>
          <a:p>
            <a:pPr marL="0" indent="0" algn="ctr">
              <a:lnSpc>
                <a:spcPct val="90000"/>
              </a:lnSpc>
              <a:buNone/>
            </a:pPr>
            <a:r>
              <a:rPr lang="en-US" altLang="en-US" sz="2800" dirty="0">
                <a:solidFill>
                  <a:schemeClr val="tx1">
                    <a:lumMod val="75000"/>
                    <a:lumOff val="25000"/>
                  </a:schemeClr>
                </a:solidFill>
              </a:rPr>
              <a:t>O</a:t>
            </a:r>
            <a:r>
              <a:rPr lang="en-US" altLang="en-US" sz="2800" dirty="0" smtClean="0">
                <a:solidFill>
                  <a:schemeClr val="tx1">
                    <a:lumMod val="75000"/>
                    <a:lumOff val="25000"/>
                  </a:schemeClr>
                </a:solidFill>
              </a:rPr>
              <a:t>nline </a:t>
            </a:r>
            <a:r>
              <a:rPr lang="en-US" altLang="en-US" sz="2800" dirty="0">
                <a:solidFill>
                  <a:schemeClr val="tx1">
                    <a:lumMod val="75000"/>
                    <a:lumOff val="25000"/>
                  </a:schemeClr>
                </a:solidFill>
              </a:rPr>
              <a:t>R</a:t>
            </a:r>
            <a:r>
              <a:rPr lang="en-US" altLang="en-US" sz="2800" dirty="0" smtClean="0">
                <a:solidFill>
                  <a:schemeClr val="tx1">
                    <a:lumMod val="75000"/>
                    <a:lumOff val="25000"/>
                  </a:schemeClr>
                </a:solidFill>
              </a:rPr>
              <a:t>esources</a:t>
            </a: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84474"/>
            <a:ext cx="15970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95600"/>
            <a:ext cx="13747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466" r="54211"/>
          <a:stretch/>
        </p:blipFill>
        <p:spPr bwMode="auto">
          <a:xfrm>
            <a:off x="3352800" y="4707685"/>
            <a:ext cx="2519769" cy="188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42596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altLang="en-US" sz="3600" u="sng" dirty="0" smtClean="0">
                <a:solidFill>
                  <a:schemeClr val="tx1">
                    <a:lumMod val="75000"/>
                    <a:lumOff val="25000"/>
                  </a:schemeClr>
                </a:solidFill>
              </a:rPr>
              <a:t>Printing Costs</a:t>
            </a:r>
            <a:endParaRPr lang="en-US" altLang="en-US" sz="2800" u="sng" dirty="0" smtClean="0">
              <a:solidFill>
                <a:schemeClr val="tx1">
                  <a:lumMod val="75000"/>
                  <a:lumOff val="25000"/>
                </a:schemeClr>
              </a:solidFill>
            </a:endParaRPr>
          </a:p>
          <a:p>
            <a:pPr marL="0" indent="0" algn="ctr">
              <a:lnSpc>
                <a:spcPct val="90000"/>
              </a:lnSpc>
              <a:buFont typeface="Arial" pitchFamily="34" charset="0"/>
              <a:buNone/>
            </a:pPr>
            <a:endParaRPr lang="en-US" altLang="en-US" sz="800" dirty="0" smtClean="0">
              <a:solidFill>
                <a:schemeClr val="tx1">
                  <a:lumMod val="75000"/>
                  <a:lumOff val="25000"/>
                </a:schemeClr>
              </a:solidFill>
            </a:endParaRPr>
          </a:p>
          <a:p>
            <a:pPr marL="0" indent="0" algn="ctr">
              <a:lnSpc>
                <a:spcPct val="90000"/>
              </a:lnSpc>
              <a:buNone/>
            </a:pPr>
            <a:r>
              <a:rPr lang="en-US" altLang="en-US" sz="2800" dirty="0" smtClean="0">
                <a:solidFill>
                  <a:schemeClr val="tx1">
                    <a:lumMod val="75000"/>
                    <a:lumOff val="25000"/>
                  </a:schemeClr>
                </a:solidFill>
              </a:rPr>
              <a:t>In FY 2014, DGS </a:t>
            </a:r>
            <a:r>
              <a:rPr lang="en-US" altLang="en-US" sz="2800" dirty="0">
                <a:solidFill>
                  <a:schemeClr val="tx1">
                    <a:lumMod val="75000"/>
                    <a:lumOff val="25000"/>
                  </a:schemeClr>
                </a:solidFill>
              </a:rPr>
              <a:t>spent </a:t>
            </a:r>
            <a:r>
              <a:rPr lang="en-US" altLang="en-US" sz="2800" dirty="0">
                <a:solidFill>
                  <a:srgbClr val="00B050"/>
                </a:solidFill>
              </a:rPr>
              <a:t>$8,377 </a:t>
            </a:r>
            <a:r>
              <a:rPr lang="en-US" altLang="en-US" sz="2800" dirty="0" smtClean="0">
                <a:solidFill>
                  <a:schemeClr val="tx1">
                    <a:lumMod val="75000"/>
                    <a:lumOff val="25000"/>
                  </a:schemeClr>
                </a:solidFill>
              </a:rPr>
              <a:t>on printer paper. Only </a:t>
            </a:r>
            <a:r>
              <a:rPr lang="en-US" altLang="en-US" sz="2800" dirty="0">
                <a:solidFill>
                  <a:schemeClr val="tx1">
                    <a:lumMod val="75000"/>
                    <a:lumOff val="25000"/>
                  </a:schemeClr>
                </a:solidFill>
              </a:rPr>
              <a:t>19% (</a:t>
            </a:r>
            <a:r>
              <a:rPr lang="en-US" altLang="en-US" sz="2800" dirty="0" smtClean="0">
                <a:solidFill>
                  <a:schemeClr val="tx1">
                    <a:lumMod val="75000"/>
                    <a:lumOff val="25000"/>
                  </a:schemeClr>
                </a:solidFill>
              </a:rPr>
              <a:t>about </a:t>
            </a:r>
            <a:r>
              <a:rPr lang="en-US" altLang="en-US" sz="2800" dirty="0">
                <a:solidFill>
                  <a:schemeClr val="tx1">
                    <a:lumMod val="75000"/>
                    <a:lumOff val="25000"/>
                  </a:schemeClr>
                </a:solidFill>
              </a:rPr>
              <a:t>$</a:t>
            </a:r>
            <a:r>
              <a:rPr lang="en-US" altLang="en-US" sz="2800" dirty="0" smtClean="0">
                <a:solidFill>
                  <a:schemeClr val="tx1">
                    <a:lumMod val="75000"/>
                    <a:lumOff val="25000"/>
                  </a:schemeClr>
                </a:solidFill>
              </a:rPr>
              <a:t>1,600) had recycled content.</a:t>
            </a:r>
            <a:endParaRPr lang="en-US" altLang="en-US" sz="2800" dirty="0">
              <a:solidFill>
                <a:schemeClr val="tx1">
                  <a:lumMod val="75000"/>
                  <a:lumOff val="25000"/>
                </a:schemeClr>
              </a:solidFill>
            </a:endParaRPr>
          </a:p>
          <a:p>
            <a:pPr marL="0" indent="0" algn="ctr">
              <a:lnSpc>
                <a:spcPct val="90000"/>
              </a:lnSpc>
              <a:buNone/>
            </a:pPr>
            <a:endParaRPr lang="en-US" altLang="en-US" sz="2800" dirty="0">
              <a:solidFill>
                <a:schemeClr val="tx1">
                  <a:lumMod val="75000"/>
                  <a:lumOff val="25000"/>
                </a:schemeClr>
              </a:solidFill>
            </a:endParaRPr>
          </a:p>
          <a:p>
            <a:pPr marL="0" indent="0" algn="ctr">
              <a:lnSpc>
                <a:spcPct val="90000"/>
              </a:lnSpc>
              <a:buNone/>
            </a:pPr>
            <a:r>
              <a:rPr lang="en-US" altLang="en-US" sz="2800" dirty="0" smtClean="0">
                <a:solidFill>
                  <a:schemeClr val="tx1">
                    <a:lumMod val="75000"/>
                    <a:lumOff val="25000"/>
                  </a:schemeClr>
                </a:solidFill>
              </a:rPr>
              <a:t>In CY 2014, DGS </a:t>
            </a:r>
            <a:r>
              <a:rPr lang="en-US" altLang="en-US" sz="2800" dirty="0">
                <a:solidFill>
                  <a:schemeClr val="tx1">
                    <a:lumMod val="75000"/>
                    <a:lumOff val="25000"/>
                  </a:schemeClr>
                </a:solidFill>
              </a:rPr>
              <a:t>spent</a:t>
            </a:r>
            <a:r>
              <a:rPr lang="en-US" altLang="en-US" sz="2800" dirty="0"/>
              <a:t> </a:t>
            </a:r>
            <a:r>
              <a:rPr lang="en-US" altLang="en-US" sz="2800" dirty="0" smtClean="0">
                <a:solidFill>
                  <a:schemeClr val="tx1">
                    <a:lumMod val="75000"/>
                    <a:lumOff val="25000"/>
                  </a:schemeClr>
                </a:solidFill>
              </a:rPr>
              <a:t>approximately</a:t>
            </a:r>
            <a:r>
              <a:rPr lang="en-US" altLang="en-US" sz="2800" dirty="0" smtClean="0"/>
              <a:t> </a:t>
            </a:r>
            <a:r>
              <a:rPr lang="en-US" altLang="en-US" sz="2800" dirty="0">
                <a:solidFill>
                  <a:srgbClr val="00B050"/>
                </a:solidFill>
              </a:rPr>
              <a:t>$175,000.00 </a:t>
            </a:r>
            <a:r>
              <a:rPr lang="en-US" altLang="en-US" sz="2800" dirty="0" smtClean="0">
                <a:solidFill>
                  <a:schemeClr val="tx1">
                    <a:lumMod val="75000"/>
                    <a:lumOff val="25000"/>
                  </a:schemeClr>
                </a:solidFill>
              </a:rPr>
              <a:t>printing </a:t>
            </a:r>
            <a:r>
              <a:rPr lang="en-US" altLang="en-US" sz="2800" dirty="0">
                <a:solidFill>
                  <a:schemeClr val="tx1">
                    <a:lumMod val="75000"/>
                    <a:lumOff val="25000"/>
                  </a:schemeClr>
                </a:solidFill>
              </a:rPr>
              <a:t>to multi-function </a:t>
            </a:r>
            <a:r>
              <a:rPr lang="en-US" altLang="en-US" sz="2800" dirty="0" smtClean="0">
                <a:solidFill>
                  <a:schemeClr val="tx1">
                    <a:lumMod val="75000"/>
                    <a:lumOff val="25000"/>
                  </a:schemeClr>
                </a:solidFill>
              </a:rPr>
              <a:t>devices.</a:t>
            </a:r>
            <a:endParaRPr lang="en-US" altLang="en-US" sz="2800" dirty="0">
              <a:solidFill>
                <a:schemeClr val="tx1">
                  <a:lumMod val="75000"/>
                  <a:lumOff val="25000"/>
                </a:schemeClr>
              </a:solidFill>
            </a:endParaRPr>
          </a:p>
          <a:p>
            <a:pPr marL="0" indent="0" algn="ctr">
              <a:lnSpc>
                <a:spcPct val="90000"/>
              </a:lnSpc>
              <a:buNone/>
            </a:pPr>
            <a:endParaRPr lang="en-US" altLang="en-US" sz="2800" dirty="0">
              <a:solidFill>
                <a:schemeClr val="tx1">
                  <a:lumMod val="75000"/>
                  <a:lumOff val="25000"/>
                </a:schemeClr>
              </a:solidFill>
            </a:endParaRPr>
          </a:p>
          <a:p>
            <a:pPr marL="0" indent="0" algn="ctr">
              <a:lnSpc>
                <a:spcPct val="90000"/>
              </a:lnSpc>
              <a:buNone/>
            </a:pPr>
            <a:r>
              <a:rPr lang="en-US" altLang="en-US" sz="2800" dirty="0" smtClean="0">
                <a:solidFill>
                  <a:schemeClr val="tx1">
                    <a:lumMod val="75000"/>
                    <a:lumOff val="25000"/>
                  </a:schemeClr>
                </a:solidFill>
              </a:rPr>
              <a:t>In FY 2014, DGS spent </a:t>
            </a:r>
            <a:r>
              <a:rPr lang="en-US" altLang="en-US" sz="2800" dirty="0" smtClean="0">
                <a:solidFill>
                  <a:srgbClr val="00B050"/>
                </a:solidFill>
              </a:rPr>
              <a:t>$</a:t>
            </a:r>
            <a:r>
              <a:rPr lang="en-US" altLang="en-US" sz="2800" dirty="0">
                <a:solidFill>
                  <a:srgbClr val="00B050"/>
                </a:solidFill>
              </a:rPr>
              <a:t>15,000 </a:t>
            </a:r>
            <a:r>
              <a:rPr lang="en-US" altLang="en-US" sz="2800" dirty="0">
                <a:solidFill>
                  <a:schemeClr val="tx1">
                    <a:lumMod val="75000"/>
                    <a:lumOff val="25000"/>
                  </a:schemeClr>
                </a:solidFill>
              </a:rPr>
              <a:t>on toner for convenience </a:t>
            </a:r>
            <a:r>
              <a:rPr lang="en-US" altLang="en-US" sz="2800" dirty="0" smtClean="0">
                <a:solidFill>
                  <a:schemeClr val="tx1">
                    <a:lumMod val="75000"/>
                    <a:lumOff val="25000"/>
                  </a:schemeClr>
                </a:solidFill>
              </a:rPr>
              <a:t>printers.</a:t>
            </a:r>
          </a:p>
        </p:txBody>
      </p:sp>
    </p:spTree>
    <p:extLst>
      <p:ext uri="{BB962C8B-B14F-4D97-AF65-F5344CB8AC3E}">
        <p14:creationId xmlns:p14="http://schemas.microsoft.com/office/powerpoint/2010/main" val="1071197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46782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a:solidFill>
                  <a:schemeClr val="tx1">
                    <a:lumMod val="75000"/>
                    <a:lumOff val="25000"/>
                  </a:schemeClr>
                </a:solidFill>
              </a:rPr>
              <a:t>Print Reduction</a:t>
            </a:r>
          </a:p>
          <a:p>
            <a:pPr marL="0" indent="0" algn="ctr">
              <a:lnSpc>
                <a:spcPct val="90000"/>
              </a:lnSpc>
              <a:buFont typeface="Arial" pitchFamily="34" charset="0"/>
              <a:buNone/>
            </a:pPr>
            <a:endParaRPr lang="en-US" altLang="en-US" sz="800" dirty="0" smtClean="0">
              <a:solidFill>
                <a:schemeClr val="tx1">
                  <a:lumMod val="75000"/>
                  <a:lumOff val="25000"/>
                </a:schemeClr>
              </a:solidFill>
            </a:endParaRPr>
          </a:p>
          <a:p>
            <a:pPr marL="514350" indent="-514350">
              <a:lnSpc>
                <a:spcPct val="90000"/>
              </a:lnSpc>
              <a:buFont typeface="+mj-lt"/>
              <a:buAutoNum type="arabicPeriod"/>
            </a:pPr>
            <a:r>
              <a:rPr lang="en-US" altLang="en-US" sz="2800" dirty="0" smtClean="0">
                <a:solidFill>
                  <a:schemeClr val="tx1">
                    <a:lumMod val="75000"/>
                    <a:lumOff val="25000"/>
                  </a:schemeClr>
                </a:solidFill>
              </a:rPr>
              <a:t>Use Non-Paper Methods to Work, Store and Communicate</a:t>
            </a:r>
          </a:p>
          <a:p>
            <a:pPr marL="514350" indent="-514350">
              <a:lnSpc>
                <a:spcPct val="90000"/>
              </a:lnSpc>
              <a:buFont typeface="+mj-lt"/>
              <a:buAutoNum type="arabicPeriod"/>
            </a:pPr>
            <a:r>
              <a:rPr lang="en-US" altLang="en-US" sz="2800" dirty="0" smtClean="0">
                <a:solidFill>
                  <a:schemeClr val="tx1">
                    <a:lumMod val="75000"/>
                    <a:lumOff val="25000"/>
                  </a:schemeClr>
                </a:solidFill>
              </a:rPr>
              <a:t>Only Print When Necessary</a:t>
            </a:r>
          </a:p>
          <a:p>
            <a:pPr marL="0" indent="0" algn="ctr">
              <a:lnSpc>
                <a:spcPct val="90000"/>
              </a:lnSpc>
              <a:buNone/>
            </a:pPr>
            <a:endParaRPr lang="en-US" altLang="en-US" sz="2000" dirty="0">
              <a:solidFill>
                <a:schemeClr val="tx1">
                  <a:lumMod val="75000"/>
                  <a:lumOff val="25000"/>
                </a:schemeClr>
              </a:solidFill>
            </a:endParaRPr>
          </a:p>
          <a:p>
            <a:pPr marL="0" indent="0" algn="ctr">
              <a:lnSpc>
                <a:spcPct val="90000"/>
              </a:lnSpc>
              <a:buNone/>
            </a:pPr>
            <a:r>
              <a:rPr lang="en-US" altLang="en-US" sz="2400" b="1" i="1" dirty="0">
                <a:solidFill>
                  <a:srgbClr val="08A810"/>
                </a:solidFill>
              </a:rPr>
              <a:t>Researchers at Xerox found that about half of the documents printed in a typical office are </a:t>
            </a:r>
            <a:r>
              <a:rPr lang="en-US" altLang="en-US" sz="2400" b="1" i="1" dirty="0" smtClean="0">
                <a:solidFill>
                  <a:srgbClr val="08A810"/>
                </a:solidFill>
              </a:rPr>
              <a:t>discarded within </a:t>
            </a:r>
            <a:r>
              <a:rPr lang="en-US" altLang="en-US" sz="2400" b="1" i="1" dirty="0">
                <a:solidFill>
                  <a:srgbClr val="08A810"/>
                </a:solidFill>
              </a:rPr>
              <a:t>24 hours</a:t>
            </a:r>
            <a:r>
              <a:rPr lang="en-US" altLang="en-US" sz="2400" b="1" i="1" dirty="0" smtClean="0">
                <a:solidFill>
                  <a:srgbClr val="08A810"/>
                </a:solidFill>
              </a:rPr>
              <a:t>.</a:t>
            </a:r>
          </a:p>
          <a:p>
            <a:pPr marL="0" indent="0" algn="ctr">
              <a:lnSpc>
                <a:spcPct val="90000"/>
              </a:lnSpc>
              <a:buNone/>
            </a:pPr>
            <a:endParaRPr lang="en-US" altLang="en-US" sz="800" b="1" i="1" dirty="0">
              <a:solidFill>
                <a:srgbClr val="08A810"/>
              </a:solidFill>
            </a:endParaRPr>
          </a:p>
          <a:p>
            <a:pPr marL="0" indent="0" algn="ctr">
              <a:lnSpc>
                <a:spcPct val="90000"/>
              </a:lnSpc>
              <a:buNone/>
            </a:pPr>
            <a:r>
              <a:rPr lang="en-US" altLang="en-US" sz="2400" b="1" i="1" dirty="0">
                <a:solidFill>
                  <a:srgbClr val="08A810"/>
                </a:solidFill>
              </a:rPr>
              <a:t>Paper production is highly energy-intensive, using over 12% of all energy in the industrial sector, and the paper and pulp industry is the fourth largest emitter of greenhouse gases in the manufacturing sector</a:t>
            </a:r>
            <a:r>
              <a:rPr lang="en-US" altLang="en-US" sz="2400" b="1" i="1" dirty="0" smtClean="0">
                <a:solidFill>
                  <a:srgbClr val="08A810"/>
                </a:solidFill>
              </a:rPr>
              <a:t>.</a:t>
            </a:r>
            <a:endParaRPr lang="en-US" altLang="en-US" sz="2400" b="1" i="1" dirty="0">
              <a:solidFill>
                <a:srgbClr val="08A810"/>
              </a:solidFill>
            </a:endParaRPr>
          </a:p>
        </p:txBody>
      </p:sp>
    </p:spTree>
    <p:extLst>
      <p:ext uri="{BB962C8B-B14F-4D97-AF65-F5344CB8AC3E}">
        <p14:creationId xmlns:p14="http://schemas.microsoft.com/office/powerpoint/2010/main" val="243396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37856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a:solidFill>
                  <a:schemeClr val="tx1">
                    <a:lumMod val="75000"/>
                    <a:lumOff val="25000"/>
                  </a:schemeClr>
                </a:solidFill>
              </a:rPr>
              <a:t>Print Reduction</a:t>
            </a:r>
          </a:p>
          <a:p>
            <a:pPr marL="0" indent="0" algn="ctr">
              <a:lnSpc>
                <a:spcPct val="90000"/>
              </a:lnSpc>
              <a:buFont typeface="Arial" pitchFamily="34" charset="0"/>
              <a:buNone/>
            </a:pPr>
            <a:endParaRPr lang="en-US" altLang="en-US" sz="800" dirty="0" smtClean="0">
              <a:solidFill>
                <a:schemeClr val="tx1">
                  <a:lumMod val="75000"/>
                  <a:lumOff val="25000"/>
                </a:schemeClr>
              </a:solidFill>
            </a:endParaRPr>
          </a:p>
          <a:p>
            <a:pPr marL="0" indent="0">
              <a:lnSpc>
                <a:spcPct val="90000"/>
              </a:lnSpc>
              <a:buNone/>
            </a:pPr>
            <a:r>
              <a:rPr lang="en-US" altLang="en-US" sz="2800" dirty="0" smtClean="0">
                <a:solidFill>
                  <a:schemeClr val="tx1">
                    <a:lumMod val="75000"/>
                    <a:lumOff val="25000"/>
                  </a:schemeClr>
                </a:solidFill>
              </a:rPr>
              <a:t>Ask </a:t>
            </a:r>
            <a:r>
              <a:rPr lang="en-US" altLang="en-US" sz="2800" dirty="0">
                <a:solidFill>
                  <a:schemeClr val="tx1">
                    <a:lumMod val="75000"/>
                    <a:lumOff val="25000"/>
                  </a:schemeClr>
                </a:solidFill>
              </a:rPr>
              <a:t>yourself:</a:t>
            </a:r>
          </a:p>
          <a:p>
            <a:pPr marL="514350" indent="-514350">
              <a:lnSpc>
                <a:spcPct val="90000"/>
              </a:lnSpc>
              <a:buFont typeface="+mj-lt"/>
              <a:buAutoNum type="arabicPeriod"/>
            </a:pPr>
            <a:r>
              <a:rPr lang="en-US" altLang="en-US" sz="2800" dirty="0">
                <a:solidFill>
                  <a:schemeClr val="tx1">
                    <a:lumMod val="75000"/>
                    <a:lumOff val="25000"/>
                  </a:schemeClr>
                </a:solidFill>
              </a:rPr>
              <a:t>If I need to file or reference later, can I save an electronic (rather than paper) copy?</a:t>
            </a:r>
          </a:p>
          <a:p>
            <a:pPr marL="514350" indent="-514350">
              <a:lnSpc>
                <a:spcPct val="90000"/>
              </a:lnSpc>
              <a:buFont typeface="+mj-lt"/>
              <a:buAutoNum type="arabicPeriod"/>
            </a:pPr>
            <a:r>
              <a:rPr lang="en-US" altLang="en-US" sz="2800" dirty="0">
                <a:solidFill>
                  <a:schemeClr val="tx1">
                    <a:lumMod val="75000"/>
                    <a:lumOff val="25000"/>
                  </a:schemeClr>
                </a:solidFill>
              </a:rPr>
              <a:t>If I need to share, can I send an electronic (rather than paper) copy?</a:t>
            </a:r>
          </a:p>
          <a:p>
            <a:pPr marL="514350" indent="-514350">
              <a:lnSpc>
                <a:spcPct val="90000"/>
              </a:lnSpc>
              <a:buFont typeface="+mj-lt"/>
              <a:buAutoNum type="arabicPeriod"/>
            </a:pPr>
            <a:r>
              <a:rPr lang="en-US" altLang="en-US" sz="2800" dirty="0">
                <a:solidFill>
                  <a:schemeClr val="tx1">
                    <a:lumMod val="75000"/>
                    <a:lumOff val="25000"/>
                  </a:schemeClr>
                </a:solidFill>
              </a:rPr>
              <a:t>If I need to print, do I need the entire document (or email chain) – or will selected page(s) suffice</a:t>
            </a:r>
            <a:r>
              <a:rPr lang="en-US" altLang="en-US" sz="2800" dirty="0" smtClean="0">
                <a:solidFill>
                  <a:schemeClr val="tx1">
                    <a:lumMod val="75000"/>
                    <a:lumOff val="25000"/>
                  </a:schemeClr>
                </a:solidFill>
              </a:rPr>
              <a:t>?</a:t>
            </a:r>
            <a:endParaRPr lang="en-US" altLang="en-US" sz="2800" dirty="0">
              <a:solidFill>
                <a:schemeClr val="tx1">
                  <a:lumMod val="75000"/>
                  <a:lumOff val="25000"/>
                </a:schemeClr>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992660"/>
            <a:ext cx="1600201" cy="1593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ww.buyphillips.com/images/production-prin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079733"/>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buyphillips.com/images/conversion-services-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8006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buyphillips.com/images/document-storage-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1295" y="5028239"/>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25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29" t="18653" r="67110" b="60662"/>
          <a:stretch/>
        </p:blipFill>
        <p:spPr bwMode="auto">
          <a:xfrm>
            <a:off x="4605929" y="4049993"/>
            <a:ext cx="2991434" cy="177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29" t="47988" r="67110" b="47420"/>
          <a:stretch/>
        </p:blipFill>
        <p:spPr bwMode="auto">
          <a:xfrm>
            <a:off x="4605540" y="5836227"/>
            <a:ext cx="2991434" cy="39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bwMode="auto">
          <a:xfrm>
            <a:off x="457200" y="1086481"/>
            <a:ext cx="8229600" cy="5909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a:solidFill>
                  <a:schemeClr val="tx1">
                    <a:lumMod val="75000"/>
                    <a:lumOff val="25000"/>
                  </a:schemeClr>
                </a:solidFill>
              </a:rPr>
              <a:t>Print </a:t>
            </a:r>
            <a:r>
              <a:rPr lang="en-US" altLang="en-US" sz="3600" u="sng" dirty="0" smtClean="0">
                <a:solidFill>
                  <a:schemeClr val="tx1">
                    <a:lumMod val="75000"/>
                    <a:lumOff val="25000"/>
                  </a:schemeClr>
                </a:solidFill>
              </a:rPr>
              <a:t>Reduction</a:t>
            </a:r>
            <a:endParaRPr lang="en-US" altLang="en-US" sz="3600" u="sng" dirty="0">
              <a:solidFill>
                <a:schemeClr val="tx1">
                  <a:lumMod val="75000"/>
                  <a:lumOff val="25000"/>
                </a:schemeClr>
              </a:solidFill>
            </a:endParaRPr>
          </a:p>
        </p:txBody>
      </p:sp>
      <p:sp>
        <p:nvSpPr>
          <p:cNvPr id="8" name="TextBox 7"/>
          <p:cNvSpPr txBox="1"/>
          <p:nvPr/>
        </p:nvSpPr>
        <p:spPr>
          <a:xfrm>
            <a:off x="310858" y="1676400"/>
            <a:ext cx="8528342" cy="1938992"/>
          </a:xfrm>
          <a:prstGeom prst="rect">
            <a:avLst/>
          </a:prstGeom>
          <a:noFill/>
        </p:spPr>
        <p:txBody>
          <a:bodyPr wrap="square" rtlCol="0">
            <a:spAutoFit/>
          </a:bodyPr>
          <a:lstStyle/>
          <a:p>
            <a:pPr algn="ctr"/>
            <a:r>
              <a:rPr lang="en-US" sz="2400" b="1" dirty="0" smtClean="0">
                <a:solidFill>
                  <a:srgbClr val="08A810"/>
                </a:solidFill>
              </a:rPr>
              <a:t>Saving an Electronic Copy</a:t>
            </a:r>
          </a:p>
          <a:p>
            <a:pPr algn="ctr"/>
            <a:endParaRPr lang="en-US" sz="800" b="1" dirty="0">
              <a:solidFill>
                <a:schemeClr val="tx1">
                  <a:lumMod val="75000"/>
                  <a:lumOff val="25000"/>
                </a:schemeClr>
              </a:solidFill>
            </a:endParaRPr>
          </a:p>
          <a:p>
            <a:r>
              <a:rPr lang="en-US" sz="2000" dirty="0" smtClean="0">
                <a:solidFill>
                  <a:schemeClr val="tx1">
                    <a:lumMod val="75000"/>
                    <a:lumOff val="25000"/>
                  </a:schemeClr>
                </a:solidFill>
              </a:rPr>
              <a:t>From the </a:t>
            </a:r>
            <a:r>
              <a:rPr lang="en-US" sz="2000" b="1" dirty="0">
                <a:solidFill>
                  <a:srgbClr val="08A810"/>
                </a:solidFill>
              </a:rPr>
              <a:t>File → </a:t>
            </a:r>
            <a:r>
              <a:rPr lang="en-US" sz="2000" b="1" dirty="0" smtClean="0">
                <a:solidFill>
                  <a:srgbClr val="08A810"/>
                </a:solidFill>
              </a:rPr>
              <a:t>Print</a:t>
            </a:r>
            <a:r>
              <a:rPr lang="en-US" sz="2000" dirty="0">
                <a:solidFill>
                  <a:srgbClr val="08A810"/>
                </a:solidFill>
              </a:rPr>
              <a:t> </a:t>
            </a:r>
            <a:r>
              <a:rPr lang="en-US" sz="2000" dirty="0" smtClean="0">
                <a:solidFill>
                  <a:schemeClr val="tx1">
                    <a:lumMod val="75000"/>
                    <a:lumOff val="25000"/>
                  </a:schemeClr>
                </a:solidFill>
              </a:rPr>
              <a:t>menu, you can digitally print files as a PDF. </a:t>
            </a:r>
          </a:p>
          <a:p>
            <a:endParaRPr lang="en-US" sz="800" dirty="0">
              <a:solidFill>
                <a:schemeClr val="tx1">
                  <a:lumMod val="75000"/>
                  <a:lumOff val="25000"/>
                </a:schemeClr>
              </a:solidFill>
            </a:endParaRPr>
          </a:p>
          <a:p>
            <a:r>
              <a:rPr lang="en-US" sz="2000" dirty="0" smtClean="0">
                <a:solidFill>
                  <a:schemeClr val="tx1">
                    <a:lumMod val="75000"/>
                    <a:lumOff val="25000"/>
                  </a:schemeClr>
                </a:solidFill>
              </a:rPr>
              <a:t>Under the </a:t>
            </a:r>
            <a:r>
              <a:rPr lang="en-US" sz="2000" b="1" dirty="0" smtClean="0">
                <a:solidFill>
                  <a:srgbClr val="08A810"/>
                </a:solidFill>
              </a:rPr>
              <a:t>Printer</a:t>
            </a:r>
            <a:r>
              <a:rPr lang="en-US" sz="2000" dirty="0" smtClean="0">
                <a:solidFill>
                  <a:schemeClr val="tx1">
                    <a:lumMod val="75000"/>
                    <a:lumOff val="25000"/>
                  </a:schemeClr>
                </a:solidFill>
              </a:rPr>
              <a:t> drop down menu, select </a:t>
            </a:r>
            <a:r>
              <a:rPr lang="en-US" sz="2000" b="1" dirty="0" smtClean="0">
                <a:solidFill>
                  <a:srgbClr val="08A810"/>
                </a:solidFill>
              </a:rPr>
              <a:t>CutePDF Writer</a:t>
            </a:r>
            <a:r>
              <a:rPr lang="en-US" sz="2000" dirty="0" smtClean="0">
                <a:solidFill>
                  <a:schemeClr val="tx1">
                    <a:lumMod val="75000"/>
                    <a:lumOff val="25000"/>
                  </a:schemeClr>
                </a:solidFill>
              </a:rPr>
              <a:t>, </a:t>
            </a:r>
            <a:r>
              <a:rPr lang="en-US" sz="2000" b="1" dirty="0" smtClean="0">
                <a:solidFill>
                  <a:srgbClr val="08A810"/>
                </a:solidFill>
              </a:rPr>
              <a:t>Adobe PDF </a:t>
            </a:r>
            <a:r>
              <a:rPr lang="en-US" sz="2000" dirty="0" smtClean="0">
                <a:solidFill>
                  <a:schemeClr val="tx1">
                    <a:lumMod val="75000"/>
                    <a:lumOff val="25000"/>
                  </a:schemeClr>
                </a:solidFill>
              </a:rPr>
              <a:t>or select </a:t>
            </a:r>
            <a:r>
              <a:rPr lang="en-US" sz="2000" b="1" dirty="0" smtClean="0">
                <a:solidFill>
                  <a:srgbClr val="08A810"/>
                </a:solidFill>
              </a:rPr>
              <a:t>Print to File</a:t>
            </a:r>
            <a:r>
              <a:rPr lang="en-US" sz="2000" dirty="0" smtClean="0">
                <a:solidFill>
                  <a:schemeClr val="tx1">
                    <a:lumMod val="75000"/>
                    <a:lumOff val="25000"/>
                  </a:schemeClr>
                </a:solidFill>
              </a:rPr>
              <a:t>. A new window will open where you can name your file and choose where to save it.</a:t>
            </a:r>
            <a:endParaRPr lang="en-US" sz="2000" b="1" dirty="0">
              <a:solidFill>
                <a:schemeClr val="tx1">
                  <a:lumMod val="75000"/>
                  <a:lumOff val="25000"/>
                </a:schemeClr>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r="66594" b="45399"/>
          <a:stretch/>
        </p:blipFill>
        <p:spPr bwMode="auto">
          <a:xfrm>
            <a:off x="1828800" y="3657600"/>
            <a:ext cx="23622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851212" y="4876799"/>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28800" y="3764972"/>
            <a:ext cx="251012"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14600" y="4512547"/>
            <a:ext cx="1676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4191000" y="4049993"/>
            <a:ext cx="391390" cy="462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91000" y="4741147"/>
            <a:ext cx="414540" cy="14896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582389" y="4731326"/>
            <a:ext cx="3025363"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16288" y="6035815"/>
            <a:ext cx="685800" cy="2027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582390" y="4003964"/>
            <a:ext cx="3025363" cy="4675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649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513986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smtClean="0">
                <a:solidFill>
                  <a:schemeClr val="tx1">
                    <a:lumMod val="75000"/>
                    <a:lumOff val="25000"/>
                  </a:schemeClr>
                </a:solidFill>
              </a:rPr>
              <a:t>Paper Conservation</a:t>
            </a:r>
            <a:endParaRPr lang="en-US" altLang="en-US" sz="3600" u="sng" dirty="0">
              <a:solidFill>
                <a:schemeClr val="tx1">
                  <a:lumMod val="75000"/>
                  <a:lumOff val="25000"/>
                </a:schemeClr>
              </a:solidFill>
            </a:endParaRPr>
          </a:p>
          <a:p>
            <a:pPr marL="0" indent="0" algn="ctr">
              <a:lnSpc>
                <a:spcPct val="90000"/>
              </a:lnSpc>
              <a:buFont typeface="Arial" pitchFamily="34" charset="0"/>
              <a:buNone/>
            </a:pPr>
            <a:endParaRPr lang="en-US" altLang="en-US" sz="800" dirty="0" smtClean="0">
              <a:solidFill>
                <a:schemeClr val="tx1">
                  <a:lumMod val="75000"/>
                  <a:lumOff val="25000"/>
                </a:schemeClr>
              </a:solidFill>
            </a:endParaRPr>
          </a:p>
          <a:p>
            <a:pPr marL="514350" indent="-514350">
              <a:lnSpc>
                <a:spcPct val="90000"/>
              </a:lnSpc>
              <a:buFont typeface="+mj-lt"/>
              <a:buAutoNum type="arabicPeriod"/>
            </a:pPr>
            <a:r>
              <a:rPr lang="en-US" altLang="en-US" sz="2800" dirty="0" smtClean="0">
                <a:solidFill>
                  <a:schemeClr val="tx1">
                    <a:lumMod val="75000"/>
                    <a:lumOff val="25000"/>
                  </a:schemeClr>
                </a:solidFill>
              </a:rPr>
              <a:t>Use Print Preview (to ensure documents and spreadsheets print correctly)</a:t>
            </a:r>
          </a:p>
          <a:p>
            <a:pPr marL="514350" indent="-514350">
              <a:lnSpc>
                <a:spcPct val="90000"/>
              </a:lnSpc>
              <a:buFont typeface="+mj-lt"/>
              <a:buAutoNum type="arabicPeriod"/>
            </a:pPr>
            <a:r>
              <a:rPr lang="en-US" altLang="en-US" sz="2800" dirty="0" smtClean="0">
                <a:solidFill>
                  <a:schemeClr val="tx1">
                    <a:lumMod val="75000"/>
                    <a:lumOff val="25000"/>
                  </a:schemeClr>
                </a:solidFill>
              </a:rPr>
              <a:t>Always Print Double-Sided</a:t>
            </a:r>
          </a:p>
          <a:p>
            <a:pPr marL="514350" indent="-514350">
              <a:lnSpc>
                <a:spcPct val="90000"/>
              </a:lnSpc>
              <a:buFont typeface="+mj-lt"/>
              <a:buAutoNum type="arabicPeriod"/>
            </a:pPr>
            <a:r>
              <a:rPr lang="en-US" altLang="en-US" sz="2800" dirty="0" smtClean="0">
                <a:solidFill>
                  <a:schemeClr val="tx1">
                    <a:lumMod val="75000"/>
                    <a:lumOff val="25000"/>
                  </a:schemeClr>
                </a:solidFill>
              </a:rPr>
              <a:t>Only Print What You Need (pages, copies)</a:t>
            </a:r>
          </a:p>
          <a:p>
            <a:pPr marL="514350" indent="-514350">
              <a:lnSpc>
                <a:spcPct val="90000"/>
              </a:lnSpc>
              <a:buFont typeface="+mj-lt"/>
              <a:buAutoNum type="arabicPeriod"/>
            </a:pPr>
            <a:r>
              <a:rPr lang="en-US" altLang="en-US" sz="2800" dirty="0" smtClean="0">
                <a:solidFill>
                  <a:schemeClr val="tx1">
                    <a:lumMod val="75000"/>
                    <a:lumOff val="25000"/>
                  </a:schemeClr>
                </a:solidFill>
              </a:rPr>
              <a:t>Use Secure Print (for confidentiality and to avoid ‘losing’ your documents)</a:t>
            </a:r>
          </a:p>
          <a:p>
            <a:pPr marL="0" indent="0" algn="ctr">
              <a:lnSpc>
                <a:spcPct val="90000"/>
              </a:lnSpc>
              <a:buNone/>
            </a:pPr>
            <a:endParaRPr lang="en-US" altLang="en-US" sz="2000" dirty="0">
              <a:solidFill>
                <a:schemeClr val="tx1">
                  <a:lumMod val="75000"/>
                  <a:lumOff val="25000"/>
                </a:schemeClr>
              </a:solidFill>
            </a:endParaRPr>
          </a:p>
          <a:p>
            <a:pPr marL="0" indent="0" algn="ctr">
              <a:lnSpc>
                <a:spcPct val="90000"/>
              </a:lnSpc>
              <a:buNone/>
            </a:pPr>
            <a:r>
              <a:rPr lang="en-US" altLang="en-US" sz="2400" b="1" i="1" dirty="0" smtClean="0">
                <a:solidFill>
                  <a:srgbClr val="08A810"/>
                </a:solidFill>
              </a:rPr>
              <a:t>DGS purchases approximately 1,000,000 sheets of 8.5 x 11 white copy paper each year (which costs approximately $7,000.00) and spends approximately $175,000.00 each year  printing to multi-function devices.</a:t>
            </a:r>
            <a:endParaRPr lang="en-US" altLang="en-US" sz="2400" b="1" i="1" dirty="0">
              <a:solidFill>
                <a:srgbClr val="08A810"/>
              </a:solidFill>
            </a:endParaRPr>
          </a:p>
        </p:txBody>
      </p:sp>
    </p:spTree>
    <p:extLst>
      <p:ext uri="{BB962C8B-B14F-4D97-AF65-F5344CB8AC3E}">
        <p14:creationId xmlns:p14="http://schemas.microsoft.com/office/powerpoint/2010/main" val="1960090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5909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smtClean="0">
                <a:solidFill>
                  <a:schemeClr val="tx1">
                    <a:lumMod val="75000"/>
                    <a:lumOff val="25000"/>
                  </a:schemeClr>
                </a:solidFill>
              </a:rPr>
              <a:t>Paper Conservation</a:t>
            </a:r>
            <a:endParaRPr lang="en-US" altLang="en-US" sz="3600" u="sng" dirty="0">
              <a:solidFill>
                <a:schemeClr val="tx1">
                  <a:lumMod val="75000"/>
                  <a:lumOff val="25000"/>
                </a:schemeClr>
              </a:solidFill>
            </a:endParaRPr>
          </a:p>
        </p:txBody>
      </p:sp>
      <p:sp>
        <p:nvSpPr>
          <p:cNvPr id="3" name="TextBox 2"/>
          <p:cNvSpPr txBox="1"/>
          <p:nvPr/>
        </p:nvSpPr>
        <p:spPr>
          <a:xfrm>
            <a:off x="310858" y="1676400"/>
            <a:ext cx="8528342" cy="1631216"/>
          </a:xfrm>
          <a:prstGeom prst="rect">
            <a:avLst/>
          </a:prstGeom>
          <a:noFill/>
        </p:spPr>
        <p:txBody>
          <a:bodyPr wrap="square" rtlCol="0">
            <a:spAutoFit/>
          </a:bodyPr>
          <a:lstStyle/>
          <a:p>
            <a:pPr algn="ctr"/>
            <a:r>
              <a:rPr lang="en-US" sz="2400" b="1" dirty="0" smtClean="0">
                <a:solidFill>
                  <a:srgbClr val="08A810"/>
                </a:solidFill>
              </a:rPr>
              <a:t>Using Print Preview</a:t>
            </a:r>
          </a:p>
          <a:p>
            <a:pPr algn="ctr"/>
            <a:endParaRPr lang="en-US" sz="800" b="1" dirty="0">
              <a:solidFill>
                <a:schemeClr val="tx1">
                  <a:lumMod val="75000"/>
                  <a:lumOff val="25000"/>
                </a:schemeClr>
              </a:solidFill>
            </a:endParaRPr>
          </a:p>
          <a:p>
            <a:r>
              <a:rPr lang="en-US" sz="2000" dirty="0">
                <a:solidFill>
                  <a:schemeClr val="tx1">
                    <a:lumMod val="75000"/>
                    <a:lumOff val="25000"/>
                  </a:schemeClr>
                </a:solidFill>
              </a:rPr>
              <a:t>Helps eliminates </a:t>
            </a:r>
            <a:r>
              <a:rPr lang="en-US" sz="2000" dirty="0" smtClean="0">
                <a:solidFill>
                  <a:schemeClr val="tx1">
                    <a:lumMod val="75000"/>
                    <a:lumOff val="25000"/>
                  </a:schemeClr>
                </a:solidFill>
              </a:rPr>
              <a:t>formatting errors prior to printing.</a:t>
            </a:r>
            <a:endParaRPr lang="en-US" sz="2000" dirty="0">
              <a:solidFill>
                <a:schemeClr val="tx1">
                  <a:lumMod val="75000"/>
                  <a:lumOff val="25000"/>
                </a:schemeClr>
              </a:solidFill>
            </a:endParaRPr>
          </a:p>
          <a:p>
            <a:endParaRPr lang="en-US" sz="800" dirty="0">
              <a:solidFill>
                <a:schemeClr val="tx1">
                  <a:lumMod val="75000"/>
                  <a:lumOff val="25000"/>
                </a:schemeClr>
              </a:solidFill>
            </a:endParaRPr>
          </a:p>
          <a:p>
            <a:r>
              <a:rPr lang="en-US" sz="2000" dirty="0" smtClean="0">
                <a:solidFill>
                  <a:schemeClr val="tx1">
                    <a:lumMod val="75000"/>
                    <a:lumOff val="25000"/>
                  </a:schemeClr>
                </a:solidFill>
              </a:rPr>
              <a:t>The </a:t>
            </a:r>
            <a:r>
              <a:rPr lang="en-US" sz="2000" dirty="0">
                <a:solidFill>
                  <a:schemeClr val="tx1">
                    <a:lumMod val="75000"/>
                    <a:lumOff val="25000"/>
                  </a:schemeClr>
                </a:solidFill>
              </a:rPr>
              <a:t>latest versions of Microsoft Office </a:t>
            </a:r>
            <a:r>
              <a:rPr lang="en-US" sz="2000" dirty="0" smtClean="0">
                <a:solidFill>
                  <a:schemeClr val="tx1">
                    <a:lumMod val="75000"/>
                    <a:lumOff val="25000"/>
                  </a:schemeClr>
                </a:solidFill>
              </a:rPr>
              <a:t>automatically display </a:t>
            </a:r>
            <a:r>
              <a:rPr lang="en-US" sz="2000" dirty="0">
                <a:solidFill>
                  <a:schemeClr val="tx1">
                    <a:lumMod val="75000"/>
                    <a:lumOff val="25000"/>
                  </a:schemeClr>
                </a:solidFill>
              </a:rPr>
              <a:t>pages as they will be </a:t>
            </a:r>
            <a:r>
              <a:rPr lang="en-US" sz="2000" dirty="0" smtClean="0">
                <a:solidFill>
                  <a:schemeClr val="tx1">
                    <a:lumMod val="75000"/>
                    <a:lumOff val="25000"/>
                  </a:schemeClr>
                </a:solidFill>
              </a:rPr>
              <a:t>printed.</a:t>
            </a:r>
            <a:endParaRPr lang="en-US" sz="2000" dirty="0">
              <a:solidFill>
                <a:schemeClr val="tx1">
                  <a:lumMod val="75000"/>
                  <a:lumOff val="25000"/>
                </a:schemeClr>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327" b="2877"/>
          <a:stretch/>
        </p:blipFill>
        <p:spPr bwMode="auto">
          <a:xfrm>
            <a:off x="2224294" y="3091556"/>
            <a:ext cx="4709906" cy="349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224293" y="3927764"/>
            <a:ext cx="398238" cy="1557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223407" y="3182845"/>
            <a:ext cx="199119" cy="91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900693" y="6487117"/>
            <a:ext cx="353028" cy="1456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357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086481"/>
            <a:ext cx="8229600" cy="5909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altLang="en-US" sz="3600" u="sng" dirty="0" smtClean="0">
                <a:solidFill>
                  <a:schemeClr val="tx1">
                    <a:lumMod val="75000"/>
                    <a:lumOff val="25000"/>
                  </a:schemeClr>
                </a:solidFill>
              </a:rPr>
              <a:t>Paper Conservation</a:t>
            </a:r>
            <a:endParaRPr lang="en-US" altLang="en-US" sz="3600" u="sng" dirty="0">
              <a:solidFill>
                <a:schemeClr val="tx1">
                  <a:lumMod val="75000"/>
                  <a:lumOff val="25000"/>
                </a:schemeClr>
              </a:solidFill>
            </a:endParaRPr>
          </a:p>
        </p:txBody>
      </p:sp>
      <p:sp>
        <p:nvSpPr>
          <p:cNvPr id="3" name="TextBox 2"/>
          <p:cNvSpPr txBox="1"/>
          <p:nvPr/>
        </p:nvSpPr>
        <p:spPr>
          <a:xfrm>
            <a:off x="310858" y="1676400"/>
            <a:ext cx="8528342" cy="1631216"/>
          </a:xfrm>
          <a:prstGeom prst="rect">
            <a:avLst/>
          </a:prstGeom>
          <a:noFill/>
        </p:spPr>
        <p:txBody>
          <a:bodyPr wrap="square" rtlCol="0">
            <a:spAutoFit/>
          </a:bodyPr>
          <a:lstStyle/>
          <a:p>
            <a:pPr algn="ctr"/>
            <a:r>
              <a:rPr lang="en-US" sz="2400" b="1" dirty="0" smtClean="0">
                <a:solidFill>
                  <a:srgbClr val="08A810"/>
                </a:solidFill>
              </a:rPr>
              <a:t>Printing Double-Sided</a:t>
            </a:r>
          </a:p>
          <a:p>
            <a:pPr algn="ctr"/>
            <a:endParaRPr lang="en-US" sz="800" b="1" dirty="0">
              <a:solidFill>
                <a:schemeClr val="tx1">
                  <a:lumMod val="75000"/>
                  <a:lumOff val="25000"/>
                </a:schemeClr>
              </a:solidFill>
            </a:endParaRPr>
          </a:p>
          <a:p>
            <a:r>
              <a:rPr lang="en-US" sz="2000" dirty="0" smtClean="0">
                <a:solidFill>
                  <a:schemeClr val="tx1">
                    <a:lumMod val="75000"/>
                    <a:lumOff val="25000"/>
                  </a:schemeClr>
                </a:solidFill>
              </a:rPr>
              <a:t>From </a:t>
            </a:r>
            <a:r>
              <a:rPr lang="en-US" sz="2000" dirty="0">
                <a:solidFill>
                  <a:schemeClr val="tx1">
                    <a:lumMod val="75000"/>
                    <a:lumOff val="25000"/>
                  </a:schemeClr>
                </a:solidFill>
              </a:rPr>
              <a:t>the </a:t>
            </a:r>
            <a:r>
              <a:rPr lang="en-US" sz="2000" b="1" dirty="0">
                <a:solidFill>
                  <a:srgbClr val="08A810"/>
                </a:solidFill>
              </a:rPr>
              <a:t>File → Print </a:t>
            </a:r>
            <a:r>
              <a:rPr lang="en-US" sz="2000" dirty="0">
                <a:solidFill>
                  <a:schemeClr val="tx1">
                    <a:lumMod val="75000"/>
                    <a:lumOff val="25000"/>
                  </a:schemeClr>
                </a:solidFill>
              </a:rPr>
              <a:t>menu, </a:t>
            </a:r>
            <a:r>
              <a:rPr lang="en-US" sz="2000" dirty="0" smtClean="0">
                <a:solidFill>
                  <a:schemeClr val="tx1">
                    <a:lumMod val="75000"/>
                    <a:lumOff val="25000"/>
                  </a:schemeClr>
                </a:solidFill>
              </a:rPr>
              <a:t>you can print double-sided (pages flipped on long or short edge).</a:t>
            </a:r>
          </a:p>
          <a:p>
            <a:endParaRPr lang="en-US" sz="800" dirty="0">
              <a:solidFill>
                <a:schemeClr val="tx1">
                  <a:lumMod val="75000"/>
                  <a:lumOff val="25000"/>
                </a:schemeClr>
              </a:solidFill>
            </a:endParaRPr>
          </a:p>
          <a:p>
            <a:r>
              <a:rPr lang="en-US" sz="2000" dirty="0" smtClean="0">
                <a:solidFill>
                  <a:schemeClr val="tx1">
                    <a:lumMod val="75000"/>
                    <a:lumOff val="25000"/>
                  </a:schemeClr>
                </a:solidFill>
              </a:rPr>
              <a:t>Under </a:t>
            </a:r>
            <a:r>
              <a:rPr lang="en-US" sz="2000" b="1" dirty="0" smtClean="0">
                <a:solidFill>
                  <a:srgbClr val="08A810"/>
                </a:solidFill>
              </a:rPr>
              <a:t>Settings</a:t>
            </a:r>
            <a:r>
              <a:rPr lang="en-US" sz="2000" dirty="0" smtClean="0">
                <a:solidFill>
                  <a:schemeClr val="tx1">
                    <a:lumMod val="75000"/>
                    <a:lumOff val="25000"/>
                  </a:schemeClr>
                </a:solidFill>
              </a:rPr>
              <a:t>, select </a:t>
            </a:r>
            <a:r>
              <a:rPr lang="en-US" sz="2000" b="1" dirty="0" smtClean="0">
                <a:solidFill>
                  <a:srgbClr val="08A810"/>
                </a:solidFill>
              </a:rPr>
              <a:t>Print on Both Sides </a:t>
            </a:r>
            <a:r>
              <a:rPr lang="en-US" sz="2000" dirty="0">
                <a:solidFill>
                  <a:schemeClr val="tx1">
                    <a:lumMod val="75000"/>
                    <a:lumOff val="25000"/>
                  </a:schemeClr>
                </a:solidFill>
              </a:rPr>
              <a:t>to </a:t>
            </a:r>
            <a:r>
              <a:rPr lang="en-US" sz="2000" dirty="0" smtClean="0">
                <a:solidFill>
                  <a:schemeClr val="tx1">
                    <a:lumMod val="75000"/>
                    <a:lumOff val="25000"/>
                  </a:schemeClr>
                </a:solidFill>
              </a:rPr>
              <a:t>choose </a:t>
            </a:r>
            <a:r>
              <a:rPr lang="en-US" sz="2000" dirty="0">
                <a:solidFill>
                  <a:schemeClr val="tx1">
                    <a:lumMod val="75000"/>
                    <a:lumOff val="25000"/>
                  </a:schemeClr>
                </a:solidFill>
              </a:rPr>
              <a:t>your preference.</a:t>
            </a:r>
          </a:p>
        </p:txBody>
      </p:sp>
      <p:grpSp>
        <p:nvGrpSpPr>
          <p:cNvPr id="9" name="Group 8"/>
          <p:cNvGrpSpPr/>
          <p:nvPr/>
        </p:nvGrpSpPr>
        <p:grpSpPr>
          <a:xfrm>
            <a:off x="1775012" y="3370118"/>
            <a:ext cx="5540188" cy="3030682"/>
            <a:chOff x="3200400" y="838201"/>
            <a:chExt cx="5540188" cy="3030682"/>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651" b="42853"/>
            <a:stretch/>
          </p:blipFill>
          <p:spPr bwMode="auto">
            <a:xfrm>
              <a:off x="3200400" y="838201"/>
              <a:ext cx="5540188" cy="303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835" t="31059" r="67388" b="54185"/>
            <a:stretch/>
          </p:blipFill>
          <p:spPr bwMode="auto">
            <a:xfrm>
              <a:off x="5867400" y="2133600"/>
              <a:ext cx="2873188" cy="139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a:off x="3222812" y="2057400"/>
              <a:ext cx="457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00400" y="914400"/>
              <a:ext cx="251012"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886200" y="2438400"/>
              <a:ext cx="1676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867400" y="2831680"/>
              <a:ext cx="2873188" cy="698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5562600" y="2171700"/>
              <a:ext cx="304800" cy="266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62600" y="2667000"/>
              <a:ext cx="304800" cy="8627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0819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D0D083E7FAB04AB299AC84F5788571" ma:contentTypeVersion="5" ma:contentTypeDescription="Create a new document." ma:contentTypeScope="" ma:versionID="0153e3e9e2cf96d6ebd45bbf1b60731d">
  <xsd:schema xmlns:xsd="http://www.w3.org/2001/XMLSchema" xmlns:xs="http://www.w3.org/2001/XMLSchema" xmlns:p="http://schemas.microsoft.com/office/2006/metadata/properties" xmlns:ns1="http://schemas.microsoft.com/sharepoint/v3" targetNamespace="http://schemas.microsoft.com/office/2006/metadata/properties" ma:root="true" ma:fieldsID="95ddc1de1aca1ad025dda75787f52e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32A550-DECA-48E2-84B1-EDD5694D62A0}"/>
</file>

<file path=customXml/itemProps2.xml><?xml version="1.0" encoding="utf-8"?>
<ds:datastoreItem xmlns:ds="http://schemas.openxmlformats.org/officeDocument/2006/customXml" ds:itemID="{B93711F3-04D8-40D5-8043-E65C1303D0B9}"/>
</file>

<file path=customXml/itemProps3.xml><?xml version="1.0" encoding="utf-8"?>
<ds:datastoreItem xmlns:ds="http://schemas.openxmlformats.org/officeDocument/2006/customXml" ds:itemID="{261329FB-385A-469F-BB62-10582063BB53}"/>
</file>

<file path=docProps/app.xml><?xml version="1.0" encoding="utf-8"?>
<Properties xmlns="http://schemas.openxmlformats.org/officeDocument/2006/extended-properties" xmlns:vt="http://schemas.openxmlformats.org/officeDocument/2006/docPropsVTypes">
  <TotalTime>5953</TotalTime>
  <Words>976</Words>
  <Application>Microsoft Office PowerPoint</Application>
  <PresentationFormat>On-screen Show (4:3)</PresentationFormat>
  <Paragraphs>125</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Jackson</dc:creator>
  <cp:lastModifiedBy>Andrews, Hayley</cp:lastModifiedBy>
  <cp:revision>162</cp:revision>
  <cp:lastPrinted>2014-02-19T22:21:17Z</cp:lastPrinted>
  <dcterms:created xsi:type="dcterms:W3CDTF">2012-07-17T13:56:37Z</dcterms:created>
  <dcterms:modified xsi:type="dcterms:W3CDTF">2015-05-05T16:50:37Z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0x01010035D0D083E7FAB04AB299AC84F5788571</vt:lpwstr>
  </property>
</Properties>
</file>